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87" r:id="rId3"/>
    <p:sldId id="277" r:id="rId4"/>
    <p:sldId id="285" r:id="rId5"/>
    <p:sldId id="286" r:id="rId6"/>
    <p:sldId id="279" r:id="rId7"/>
    <p:sldId id="280" r:id="rId8"/>
    <p:sldId id="281" r:id="rId9"/>
    <p:sldId id="288" r:id="rId10"/>
    <p:sldId id="282" r:id="rId11"/>
    <p:sldId id="283" r:id="rId12"/>
    <p:sldId id="284" r:id="rId13"/>
    <p:sldId id="28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94660"/>
  </p:normalViewPr>
  <p:slideViewPr>
    <p:cSldViewPr>
      <p:cViewPr varScale="1">
        <p:scale>
          <a:sx n="110" d="100"/>
          <a:sy n="110" d="100"/>
        </p:scale>
        <p:origin x="127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7A6EBE-BC90-4558-95CF-B4738BE008AB}" type="datetimeFigureOut">
              <a:rPr lang="en-GB" smtClean="0"/>
              <a:pPr/>
              <a:t>03/12/2020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CC8A0-8CBA-441A-90CD-0E217617665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7A6EBE-BC90-4558-95CF-B4738BE008AB}" type="datetimeFigureOut">
              <a:rPr lang="en-GB" smtClean="0"/>
              <a:pPr/>
              <a:t>03/12/2020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CC8A0-8CBA-441A-90CD-0E217617665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7A6EBE-BC90-4558-95CF-B4738BE008AB}" type="datetimeFigureOut">
              <a:rPr lang="en-GB" smtClean="0"/>
              <a:pPr/>
              <a:t>03/12/2020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CC8A0-8CBA-441A-90CD-0E217617665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7A6EBE-BC90-4558-95CF-B4738BE008AB}" type="datetimeFigureOut">
              <a:rPr lang="en-GB" smtClean="0"/>
              <a:pPr/>
              <a:t>03/12/2020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CC8A0-8CBA-441A-90CD-0E217617665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A6EBE-BC90-4558-95CF-B4738BE008AB}" type="datetimeFigureOut">
              <a:rPr lang="en-GB" smtClean="0"/>
              <a:pPr/>
              <a:t>03/12/2020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CC8A0-8CBA-441A-90CD-0E217617665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7A6EBE-BC90-4558-95CF-B4738BE008AB}" type="datetimeFigureOut">
              <a:rPr lang="en-GB" smtClean="0"/>
              <a:pPr/>
              <a:t>03/12/2020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FCC8A0-8CBA-441A-90CD-0E217617665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7A6EBE-BC90-4558-95CF-B4738BE008AB}" type="datetimeFigureOut">
              <a:rPr lang="en-GB" smtClean="0"/>
              <a:pPr/>
              <a:t>03/12/2020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FCC8A0-8CBA-441A-90CD-0E217617665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7A6EBE-BC90-4558-95CF-B4738BE008AB}" type="datetimeFigureOut">
              <a:rPr lang="en-GB" smtClean="0"/>
              <a:pPr/>
              <a:t>03/12/2020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FCC8A0-8CBA-441A-90CD-0E217617665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A6EBE-BC90-4558-95CF-B4738BE008AB}" type="datetimeFigureOut">
              <a:rPr lang="en-GB" smtClean="0"/>
              <a:pPr/>
              <a:t>03/12/2020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FCC8A0-8CBA-441A-90CD-0E217617665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7A6EBE-BC90-4558-95CF-B4738BE008AB}" type="datetimeFigureOut">
              <a:rPr lang="en-GB" smtClean="0"/>
              <a:pPr/>
              <a:t>03/12/2020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FCC8A0-8CBA-441A-90CD-0E217617665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7A6EBE-BC90-4558-95CF-B4738BE008AB}" type="datetimeFigureOut">
              <a:rPr lang="en-GB" smtClean="0"/>
              <a:pPr/>
              <a:t>03/12/2020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FCC8A0-8CBA-441A-90CD-0E217617665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A6EBE-BC90-4558-95CF-B4738BE008AB}" type="datetimeFigureOut">
              <a:rPr lang="en-GB" smtClean="0"/>
              <a:pPr/>
              <a:t>03/12/2020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CC8A0-8CBA-441A-90CD-0E217617665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6.bin"/><Relationship Id="rId18" Type="http://schemas.openxmlformats.org/officeDocument/2006/relationships/oleObject" Target="../embeddings/oleObject29.bin"/><Relationship Id="rId3" Type="http://schemas.openxmlformats.org/officeDocument/2006/relationships/oleObject" Target="../embeddings/oleObject22.bin"/><Relationship Id="rId21" Type="http://schemas.openxmlformats.org/officeDocument/2006/relationships/image" Target="../media/image39.png"/><Relationship Id="rId7" Type="http://schemas.openxmlformats.org/officeDocument/2006/relationships/oleObject" Target="../embeddings/oleObject23.bin"/><Relationship Id="rId12" Type="http://schemas.openxmlformats.org/officeDocument/2006/relationships/image" Target="../media/image33.wmf"/><Relationship Id="rId17" Type="http://schemas.openxmlformats.org/officeDocument/2006/relationships/image" Target="../media/image35.wmf"/><Relationship Id="rId2" Type="http://schemas.openxmlformats.org/officeDocument/2006/relationships/slideLayout" Target="../slideLayouts/slideLayout2.xml"/><Relationship Id="rId16" Type="http://schemas.openxmlformats.org/officeDocument/2006/relationships/oleObject" Target="../embeddings/oleObject28.bin"/><Relationship Id="rId20" Type="http://schemas.openxmlformats.org/officeDocument/2006/relationships/oleObject" Target="../embeddings/oleObject30.bin"/><Relationship Id="rId1" Type="http://schemas.openxmlformats.org/officeDocument/2006/relationships/vmlDrawing" Target="../drawings/vmlDrawing5.vml"/><Relationship Id="rId6" Type="http://schemas.openxmlformats.org/officeDocument/2006/relationships/image" Target="../media/image38.wmf"/><Relationship Id="rId11" Type="http://schemas.openxmlformats.org/officeDocument/2006/relationships/oleObject" Target="../embeddings/oleObject25.bin"/><Relationship Id="rId5" Type="http://schemas.openxmlformats.org/officeDocument/2006/relationships/image" Target="../media/image37.png"/><Relationship Id="rId15" Type="http://schemas.openxmlformats.org/officeDocument/2006/relationships/oleObject" Target="../embeddings/oleObject27.bin"/><Relationship Id="rId23" Type="http://schemas.openxmlformats.org/officeDocument/2006/relationships/image" Target="../media/image41.jpeg"/><Relationship Id="rId10" Type="http://schemas.openxmlformats.org/officeDocument/2006/relationships/image" Target="../media/image32.wmf"/><Relationship Id="rId19"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oleObject" Target="../embeddings/oleObject24.bin"/><Relationship Id="rId14" Type="http://schemas.openxmlformats.org/officeDocument/2006/relationships/image" Target="../media/image34.wmf"/><Relationship Id="rId22"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46.png"/><Relationship Id="rId7" Type="http://schemas.openxmlformats.org/officeDocument/2006/relationships/oleObject" Target="../embeddings/oleObject32.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2.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44.wmf"/><Relationship Id="rId4" Type="http://schemas.openxmlformats.org/officeDocument/2006/relationships/image" Target="../media/image47.png"/><Relationship Id="rId9" Type="http://schemas.openxmlformats.org/officeDocument/2006/relationships/oleObject" Target="../embeddings/oleObject33.bin"/></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divk.org.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1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8.wmf"/><Relationship Id="rId20"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wmf"/><Relationship Id="rId19" Type="http://schemas.openxmlformats.org/officeDocument/2006/relationships/oleObject" Target="../embeddings/oleObject9.bin"/><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5.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image" Target="../media/image14.wmf"/><Relationship Id="rId5" Type="http://schemas.openxmlformats.org/officeDocument/2006/relationships/oleObject" Target="../embeddings/oleObject11.bin"/><Relationship Id="rId15" Type="http://schemas.openxmlformats.org/officeDocument/2006/relationships/image" Target="../media/image16.wmf"/><Relationship Id="rId10" Type="http://schemas.openxmlformats.org/officeDocument/2006/relationships/oleObject" Target="../embeddings/oleObject13.bin"/><Relationship Id="rId4" Type="http://schemas.openxmlformats.org/officeDocument/2006/relationships/image" Target="../media/image11.wmf"/><Relationship Id="rId9" Type="http://schemas.openxmlformats.org/officeDocument/2006/relationships/image" Target="../media/image17.png"/><Relationship Id="rId1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17.bin"/><Relationship Id="rId4" Type="http://schemas.openxmlformats.org/officeDocument/2006/relationships/image" Target="../media/image18.wmf"/><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25.png"/><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0.bin"/><Relationship Id="rId5" Type="http://schemas.openxmlformats.org/officeDocument/2006/relationships/image" Target="../media/image22.wmf"/><Relationship Id="rId4" Type="http://schemas.openxmlformats.org/officeDocument/2006/relationships/oleObject" Target="../embeddings/oleObject19.bin"/><Relationship Id="rId9" Type="http://schemas.openxmlformats.org/officeDocument/2006/relationships/image" Target="../media/image24.wmf"/></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9144000" cy="1143000"/>
          </a:xfrm>
        </p:spPr>
        <p:txBody>
          <a:bodyPr>
            <a:normAutofit fontScale="90000"/>
          </a:bodyPr>
          <a:lstStyle/>
          <a:p>
            <a:r>
              <a:rPr lang="en-US" b="1" spc="50" dirty="0"/>
              <a:t>J integral and its </a:t>
            </a:r>
            <a:r>
              <a:rPr lang="en-US" b="1" spc="50" dirty="0" smtClean="0"/>
              <a:t>role</a:t>
            </a:r>
            <a:br>
              <a:rPr lang="en-US" b="1" spc="50" dirty="0" smtClean="0"/>
            </a:br>
            <a:r>
              <a:rPr lang="en-US" b="1" spc="50" dirty="0" smtClean="0"/>
              <a:t> </a:t>
            </a:r>
            <a:r>
              <a:rPr lang="en-US" b="1" spc="50" dirty="0"/>
              <a:t>in </a:t>
            </a:r>
            <a:r>
              <a:rPr lang="en-US" b="1" spc="50" dirty="0" smtClean="0"/>
              <a:t>fracture mechanics </a:t>
            </a:r>
            <a:endParaRPr lang="en-GB" spc="50" dirty="0"/>
          </a:p>
        </p:txBody>
      </p:sp>
      <p:sp>
        <p:nvSpPr>
          <p:cNvPr id="3" name="Content Placeholder 2"/>
          <p:cNvSpPr>
            <a:spLocks noGrp="1"/>
          </p:cNvSpPr>
          <p:nvPr>
            <p:ph idx="1"/>
          </p:nvPr>
        </p:nvSpPr>
        <p:spPr>
          <a:xfrm>
            <a:off x="421754" y="2708920"/>
            <a:ext cx="8229600" cy="3528392"/>
          </a:xfrm>
        </p:spPr>
        <p:txBody>
          <a:bodyPr>
            <a:normAutofit/>
          </a:bodyPr>
          <a:lstStyle/>
          <a:p>
            <a:pPr marL="0" indent="0" algn="ctr">
              <a:buNone/>
            </a:pPr>
            <a:r>
              <a:rPr lang="en-US" b="1" dirty="0"/>
              <a:t> Prof. </a:t>
            </a:r>
            <a:r>
              <a:rPr lang="en-US" b="1" dirty="0" err="1"/>
              <a:t>Aleksandar</a:t>
            </a:r>
            <a:r>
              <a:rPr lang="en-US" b="1" dirty="0"/>
              <a:t> </a:t>
            </a:r>
            <a:r>
              <a:rPr lang="en-US" b="1" dirty="0" err="1"/>
              <a:t>Sedmak</a:t>
            </a:r>
            <a:r>
              <a:rPr lang="en-US" b="1" dirty="0"/>
              <a:t>, </a:t>
            </a:r>
          </a:p>
          <a:p>
            <a:pPr marL="0" indent="0" algn="ctr">
              <a:buNone/>
            </a:pPr>
            <a:r>
              <a:rPr lang="en-US" b="1" dirty="0"/>
              <a:t>University of Belgrade, Serbia</a:t>
            </a:r>
          </a:p>
          <a:p>
            <a:pPr marL="0" indent="0" algn="ctr">
              <a:buNone/>
            </a:pPr>
            <a:r>
              <a:rPr lang="en-GB" dirty="0"/>
              <a:t>DIVK annual conference, 3.12.2020</a:t>
            </a:r>
          </a:p>
          <a:p>
            <a:pPr marL="0" indent="0" algn="ctr">
              <a:buNone/>
            </a:pPr>
            <a:r>
              <a:rPr lang="en-GB" dirty="0"/>
              <a:t> </a:t>
            </a:r>
            <a:r>
              <a:rPr lang="en-GB" sz="4000" dirty="0"/>
              <a:t>dedicated to J.R. Rice’s 80</a:t>
            </a:r>
            <a:r>
              <a:rPr lang="en-GB" sz="4000" baseline="30000" dirty="0"/>
              <a:t>th</a:t>
            </a:r>
            <a:r>
              <a:rPr lang="en-GB" sz="4000" dirty="0"/>
              <a:t> </a:t>
            </a:r>
            <a:r>
              <a:rPr lang="en-GB" sz="4000" dirty="0" smtClean="0"/>
              <a:t>birthday</a:t>
            </a:r>
          </a:p>
          <a:p>
            <a:pPr marL="0" indent="0" algn="ctr">
              <a:buNone/>
            </a:pPr>
            <a:r>
              <a:rPr lang="en-GB" sz="5400" b="1" dirty="0" smtClean="0"/>
              <a:t>Long live, Jim!</a:t>
            </a:r>
            <a:endParaRPr lang="en-GB" sz="5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11317-89E6-4FCD-A625-A2540BB3D15D}"/>
              </a:ext>
            </a:extLst>
          </p:cNvPr>
          <p:cNvSpPr>
            <a:spLocks noGrp="1"/>
          </p:cNvSpPr>
          <p:nvPr>
            <p:ph type="title"/>
          </p:nvPr>
        </p:nvSpPr>
        <p:spPr>
          <a:xfrm>
            <a:off x="0" y="90525"/>
            <a:ext cx="9143999" cy="526262"/>
          </a:xfrm>
        </p:spPr>
        <p:txBody>
          <a:bodyPr>
            <a:noAutofit/>
          </a:bodyPr>
          <a:lstStyle/>
          <a:p>
            <a:r>
              <a:rPr lang="en-US" sz="2400" spc="-50" dirty="0"/>
              <a:t>Direct measurement of J </a:t>
            </a:r>
            <a:r>
              <a:rPr lang="en-US" sz="2400" spc="-50" dirty="0" smtClean="0"/>
              <a:t>integral: tensile panel, </a:t>
            </a:r>
            <a:r>
              <a:rPr lang="en-US" sz="2400" spc="-50" dirty="0" err="1" smtClean="0"/>
              <a:t>elasto</a:t>
            </a:r>
            <a:r>
              <a:rPr lang="en-US" sz="2400" spc="-50" dirty="0" smtClean="0"/>
              <a:t>-ideal plastic material</a:t>
            </a:r>
            <a:endParaRPr lang="en-US" sz="2400" spc="-50" dirty="0"/>
          </a:p>
        </p:txBody>
      </p:sp>
      <p:sp>
        <p:nvSpPr>
          <p:cNvPr id="4" name="Rectangle 2">
            <a:extLst>
              <a:ext uri="{FF2B5EF4-FFF2-40B4-BE49-F238E27FC236}">
                <a16:creationId xmlns="" xmlns:a16="http://schemas.microsoft.com/office/drawing/2014/main" id="{25F53019-CB9A-4B23-AD1F-0980DA0F4559}"/>
              </a:ext>
            </a:extLst>
          </p:cNvPr>
          <p:cNvSpPr>
            <a:spLocks noChangeArrowheads="1"/>
          </p:cNvSpPr>
          <p:nvPr/>
        </p:nvSpPr>
        <p:spPr bwMode="auto">
          <a:xfrm>
            <a:off x="90307" y="1936306"/>
            <a:ext cx="147738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graphicFrame>
        <p:nvGraphicFramePr>
          <p:cNvPr id="5" name="Object 4">
            <a:extLst>
              <a:ext uri="{FF2B5EF4-FFF2-40B4-BE49-F238E27FC236}">
                <a16:creationId xmlns="" xmlns:a16="http://schemas.microsoft.com/office/drawing/2014/main" id="{55709C95-AB6A-4CA6-93A9-75350C06CDC1}"/>
              </a:ext>
            </a:extLst>
          </p:cNvPr>
          <p:cNvGraphicFramePr>
            <a:graphicFrameLocks noChangeAspect="1"/>
          </p:cNvGraphicFramePr>
          <p:nvPr>
            <p:extLst>
              <p:ext uri="{D42A27DB-BD31-4B8C-83A1-F6EECF244321}">
                <p14:modId xmlns:p14="http://schemas.microsoft.com/office/powerpoint/2010/main" val="1241561794"/>
              </p:ext>
            </p:extLst>
          </p:nvPr>
        </p:nvGraphicFramePr>
        <p:xfrm>
          <a:off x="90307" y="638829"/>
          <a:ext cx="1791417" cy="614702"/>
        </p:xfrm>
        <a:graphic>
          <a:graphicData uri="http://schemas.openxmlformats.org/presentationml/2006/ole">
            <mc:AlternateContent xmlns:mc="http://schemas.openxmlformats.org/markup-compatibility/2006">
              <mc:Choice xmlns:v="urn:schemas-microsoft-com:vml" Requires="v">
                <p:oleObj spid="_x0000_s5311" r:id="rId3" imgW="1384300" imgH="469900" progId="Equation.2">
                  <p:embed/>
                </p:oleObj>
              </mc:Choice>
              <mc:Fallback>
                <p:oleObj r:id="rId3" imgW="1384300" imgH="469900" progId="Equation.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07" y="638829"/>
                        <a:ext cx="1791417" cy="614702"/>
                      </a:xfrm>
                      <a:prstGeom prst="rect">
                        <a:avLst/>
                      </a:prstGeom>
                      <a:noFill/>
                    </p:spPr>
                  </p:pic>
                </p:oleObj>
              </mc:Fallback>
            </mc:AlternateContent>
          </a:graphicData>
        </a:graphic>
      </p:graphicFrame>
      <p:pic>
        <p:nvPicPr>
          <p:cNvPr id="1027" name="Picture 3">
            <a:extLst>
              <a:ext uri="{FF2B5EF4-FFF2-40B4-BE49-F238E27FC236}">
                <a16:creationId xmlns="" xmlns:a16="http://schemas.microsoft.com/office/drawing/2014/main" id="{B436ABE3-C80B-406F-A848-41AE8F387F0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2145"/>
          <a:stretch/>
        </p:blipFill>
        <p:spPr bwMode="auto">
          <a:xfrm>
            <a:off x="4098198" y="654498"/>
            <a:ext cx="1332986" cy="360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 xmlns:a16="http://schemas.microsoft.com/office/drawing/2014/main" id="{EE7E38E5-CF9B-461B-B630-8CE79D2450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68" y="4345981"/>
            <a:ext cx="3584564" cy="25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 xmlns:a16="http://schemas.microsoft.com/office/drawing/2014/main" id="{A686E084-6802-4940-A010-C0EF8E30CBFD}"/>
              </a:ext>
            </a:extLst>
          </p:cNvPr>
          <p:cNvSpPr>
            <a:spLocks noChangeArrowheads="1"/>
          </p:cNvSpPr>
          <p:nvPr/>
        </p:nvSpPr>
        <p:spPr bwMode="auto">
          <a:xfrm>
            <a:off x="134310" y="2340868"/>
            <a:ext cx="90096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graphicFrame>
        <p:nvGraphicFramePr>
          <p:cNvPr id="7" name="Object 6">
            <a:extLst>
              <a:ext uri="{FF2B5EF4-FFF2-40B4-BE49-F238E27FC236}">
                <a16:creationId xmlns="" xmlns:a16="http://schemas.microsoft.com/office/drawing/2014/main" id="{69A68C69-C483-4621-8931-DD7C6B99B1B0}"/>
              </a:ext>
            </a:extLst>
          </p:cNvPr>
          <p:cNvGraphicFramePr>
            <a:graphicFrameLocks noChangeAspect="1"/>
          </p:cNvGraphicFramePr>
          <p:nvPr>
            <p:extLst>
              <p:ext uri="{D42A27DB-BD31-4B8C-83A1-F6EECF244321}">
                <p14:modId xmlns:p14="http://schemas.microsoft.com/office/powerpoint/2010/main" val="2822485631"/>
              </p:ext>
            </p:extLst>
          </p:nvPr>
        </p:nvGraphicFramePr>
        <p:xfrm>
          <a:off x="90307" y="1435512"/>
          <a:ext cx="3170774" cy="396347"/>
        </p:xfrm>
        <a:graphic>
          <a:graphicData uri="http://schemas.openxmlformats.org/presentationml/2006/ole">
            <mc:AlternateContent xmlns:mc="http://schemas.openxmlformats.org/markup-compatibility/2006">
              <mc:Choice xmlns:v="urn:schemas-microsoft-com:vml" Requires="v">
                <p:oleObj spid="_x0000_s5312" r:id="rId7" imgW="2273300" imgH="292100" progId="Equation.2">
                  <p:embed/>
                </p:oleObj>
              </mc:Choice>
              <mc:Fallback>
                <p:oleObj r:id="rId7" imgW="2273300" imgH="292100" progId="Equation.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07" y="1435512"/>
                        <a:ext cx="3170774" cy="396347"/>
                      </a:xfrm>
                      <a:prstGeom prst="rect">
                        <a:avLst/>
                      </a:prstGeom>
                      <a:noFill/>
                    </p:spPr>
                  </p:pic>
                </p:oleObj>
              </mc:Fallback>
            </mc:AlternateContent>
          </a:graphicData>
        </a:graphic>
      </p:graphicFrame>
      <p:sp>
        <p:nvSpPr>
          <p:cNvPr id="8" name="Rectangle 8">
            <a:extLst>
              <a:ext uri="{FF2B5EF4-FFF2-40B4-BE49-F238E27FC236}">
                <a16:creationId xmlns="" xmlns:a16="http://schemas.microsoft.com/office/drawing/2014/main" id="{83CB6E50-1AC3-4533-9F0C-800FDF9FDAAE}"/>
              </a:ext>
            </a:extLst>
          </p:cNvPr>
          <p:cNvSpPr>
            <a:spLocks noChangeArrowheads="1"/>
          </p:cNvSpPr>
          <p:nvPr/>
        </p:nvSpPr>
        <p:spPr bwMode="auto">
          <a:xfrm>
            <a:off x="134310" y="3010456"/>
            <a:ext cx="139692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graphicFrame>
        <p:nvGraphicFramePr>
          <p:cNvPr id="9" name="Object 8">
            <a:extLst>
              <a:ext uri="{FF2B5EF4-FFF2-40B4-BE49-F238E27FC236}">
                <a16:creationId xmlns="" xmlns:a16="http://schemas.microsoft.com/office/drawing/2014/main" id="{1AA151B7-B888-4A1E-B8A8-90C880053FBB}"/>
              </a:ext>
            </a:extLst>
          </p:cNvPr>
          <p:cNvGraphicFramePr>
            <a:graphicFrameLocks noChangeAspect="1"/>
          </p:cNvGraphicFramePr>
          <p:nvPr>
            <p:extLst>
              <p:ext uri="{D42A27DB-BD31-4B8C-83A1-F6EECF244321}">
                <p14:modId xmlns:p14="http://schemas.microsoft.com/office/powerpoint/2010/main" val="2919363429"/>
              </p:ext>
            </p:extLst>
          </p:nvPr>
        </p:nvGraphicFramePr>
        <p:xfrm>
          <a:off x="73032" y="2049476"/>
          <a:ext cx="1340160" cy="403663"/>
        </p:xfrm>
        <a:graphic>
          <a:graphicData uri="http://schemas.openxmlformats.org/presentationml/2006/ole">
            <mc:AlternateContent xmlns:mc="http://schemas.openxmlformats.org/markup-compatibility/2006">
              <mc:Choice xmlns:v="urn:schemas-microsoft-com:vml" Requires="v">
                <p:oleObj spid="_x0000_s5313" r:id="rId9" imgW="952087" imgH="291973" progId="Equation.2">
                  <p:embed/>
                </p:oleObj>
              </mc:Choice>
              <mc:Fallback>
                <p:oleObj r:id="rId9" imgW="952087" imgH="291973" progId="Equation.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32" y="2049476"/>
                        <a:ext cx="1340160" cy="403663"/>
                      </a:xfrm>
                      <a:prstGeom prst="rect">
                        <a:avLst/>
                      </a:prstGeom>
                      <a:noFill/>
                    </p:spPr>
                  </p:pic>
                </p:oleObj>
              </mc:Fallback>
            </mc:AlternateContent>
          </a:graphicData>
        </a:graphic>
      </p:graphicFrame>
      <p:sp>
        <p:nvSpPr>
          <p:cNvPr id="13" name="TextBox 12">
            <a:extLst>
              <a:ext uri="{FF2B5EF4-FFF2-40B4-BE49-F238E27FC236}">
                <a16:creationId xmlns="" xmlns:a16="http://schemas.microsoft.com/office/drawing/2014/main" id="{F1365A88-E302-4E6A-968A-B48BCEAFACBF}"/>
              </a:ext>
            </a:extLst>
          </p:cNvPr>
          <p:cNvSpPr txBox="1"/>
          <p:nvPr/>
        </p:nvSpPr>
        <p:spPr>
          <a:xfrm>
            <a:off x="1528532" y="2080466"/>
            <a:ext cx="1732549" cy="369332"/>
          </a:xfrm>
          <a:prstGeom prst="rect">
            <a:avLst/>
          </a:prstGeom>
          <a:noFill/>
        </p:spPr>
        <p:txBody>
          <a:bodyPr wrap="square">
            <a:spAutoFit/>
          </a:bodyPr>
          <a:lstStyle/>
          <a:p>
            <a:r>
              <a:rPr lang="en-US" dirty="0" smtClean="0">
                <a:latin typeface="Times New Roman" panose="02020603050405020304" pitchFamily="18" charset="0"/>
                <a:ea typeface="Times New Roman" panose="02020603050405020304" pitchFamily="18" charset="0"/>
              </a:rPr>
              <a:t>for </a:t>
            </a:r>
            <a:r>
              <a:rPr lang="en-US" dirty="0">
                <a:latin typeface="Times New Roman" panose="02020603050405020304" pitchFamily="18" charset="0"/>
                <a:ea typeface="Times New Roman" panose="02020603050405020304" pitchFamily="18" charset="0"/>
              </a:rPr>
              <a:t>AB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CD</a:t>
            </a:r>
            <a:endParaRPr lang="en-US" dirty="0"/>
          </a:p>
        </p:txBody>
      </p:sp>
      <p:sp>
        <p:nvSpPr>
          <p:cNvPr id="11" name="Rectangle 10">
            <a:extLst>
              <a:ext uri="{FF2B5EF4-FFF2-40B4-BE49-F238E27FC236}">
                <a16:creationId xmlns="" xmlns:a16="http://schemas.microsoft.com/office/drawing/2014/main" id="{775974CB-360C-4B3E-B78E-BBCA86325821}"/>
              </a:ext>
            </a:extLst>
          </p:cNvPr>
          <p:cNvSpPr>
            <a:spLocks noChangeArrowheads="1"/>
          </p:cNvSpPr>
          <p:nvPr/>
        </p:nvSpPr>
        <p:spPr bwMode="auto">
          <a:xfrm>
            <a:off x="68579" y="3847523"/>
            <a:ext cx="117265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graphicFrame>
        <p:nvGraphicFramePr>
          <p:cNvPr id="12" name="Object 11">
            <a:extLst>
              <a:ext uri="{FF2B5EF4-FFF2-40B4-BE49-F238E27FC236}">
                <a16:creationId xmlns="" xmlns:a16="http://schemas.microsoft.com/office/drawing/2014/main" id="{625B05DE-45C5-4B18-A35C-66C595E4EFF6}"/>
              </a:ext>
            </a:extLst>
          </p:cNvPr>
          <p:cNvGraphicFramePr>
            <a:graphicFrameLocks noChangeAspect="1"/>
          </p:cNvGraphicFramePr>
          <p:nvPr>
            <p:extLst>
              <p:ext uri="{D42A27DB-BD31-4B8C-83A1-F6EECF244321}">
                <p14:modId xmlns:p14="http://schemas.microsoft.com/office/powerpoint/2010/main" val="25173950"/>
              </p:ext>
            </p:extLst>
          </p:nvPr>
        </p:nvGraphicFramePr>
        <p:xfrm>
          <a:off x="3764125" y="5669210"/>
          <a:ext cx="3982938" cy="1095678"/>
        </p:xfrm>
        <a:graphic>
          <a:graphicData uri="http://schemas.openxmlformats.org/presentationml/2006/ole">
            <mc:AlternateContent xmlns:mc="http://schemas.openxmlformats.org/markup-compatibility/2006">
              <mc:Choice xmlns:v="urn:schemas-microsoft-com:vml" Requires="v">
                <p:oleObj spid="_x0000_s5314" r:id="rId11" imgW="3263900" imgH="901700" progId="Equation.2">
                  <p:embed/>
                </p:oleObj>
              </mc:Choice>
              <mc:Fallback>
                <p:oleObj r:id="rId11" imgW="3263900" imgH="901700" progId="Equation.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64125" y="5669210"/>
                        <a:ext cx="3982938" cy="1095678"/>
                      </a:xfrm>
                      <a:prstGeom prst="rect">
                        <a:avLst/>
                      </a:prstGeom>
                      <a:noFill/>
                    </p:spPr>
                  </p:pic>
                </p:oleObj>
              </mc:Fallback>
            </mc:AlternateContent>
          </a:graphicData>
        </a:graphic>
      </p:graphicFrame>
      <p:sp>
        <p:nvSpPr>
          <p:cNvPr id="16" name="Rectangle 13">
            <a:extLst>
              <a:ext uri="{FF2B5EF4-FFF2-40B4-BE49-F238E27FC236}">
                <a16:creationId xmlns="" xmlns:a16="http://schemas.microsoft.com/office/drawing/2014/main" id="{751CC8D1-99AF-422F-A52B-EC23523758D4}"/>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7" name="Rectangle 14">
            <a:extLst>
              <a:ext uri="{FF2B5EF4-FFF2-40B4-BE49-F238E27FC236}">
                <a16:creationId xmlns="" xmlns:a16="http://schemas.microsoft.com/office/drawing/2014/main" id="{7EF64A99-68C4-47FB-8996-5BE7200F03E7}"/>
              </a:ext>
            </a:extLst>
          </p:cNvPr>
          <p:cNvSpPr>
            <a:spLocks noChangeArrowheads="1"/>
          </p:cNvSpPr>
          <p:nvPr/>
        </p:nvSpPr>
        <p:spPr bwMode="auto">
          <a:xfrm>
            <a:off x="862085" y="3756526"/>
            <a:ext cx="8986065" cy="17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675" dirty="0">
                <a:latin typeface="Dutch"/>
                <a:ea typeface="Times New Roman" panose="02020603050405020304" pitchFamily="18" charset="0"/>
                <a:cs typeface="Times New Roman" panose="02020603050405020304" pitchFamily="18" charset="0"/>
              </a:rPr>
              <a:t>, </a:t>
            </a:r>
            <a:endParaRPr lang="en-US" altLang="en-US" sz="1350" dirty="0">
              <a:latin typeface="Arial" panose="020B0604020202020204" pitchFamily="34" charset="0"/>
            </a:endParaRPr>
          </a:p>
        </p:txBody>
      </p:sp>
      <p:sp>
        <p:nvSpPr>
          <p:cNvPr id="18" name="Rectangle 15">
            <a:extLst>
              <a:ext uri="{FF2B5EF4-FFF2-40B4-BE49-F238E27FC236}">
                <a16:creationId xmlns="" xmlns:a16="http://schemas.microsoft.com/office/drawing/2014/main" id="{9882D79E-910A-476F-8511-443BA94087C3}"/>
              </a:ext>
            </a:extLst>
          </p:cNvPr>
          <p:cNvSpPr>
            <a:spLocks noChangeArrowheads="1"/>
          </p:cNvSpPr>
          <p:nvPr/>
        </p:nvSpPr>
        <p:spPr bwMode="auto">
          <a:xfrm>
            <a:off x="0" y="1042151"/>
            <a:ext cx="204223" cy="17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675">
                <a:latin typeface="Dutch"/>
                <a:ea typeface="Times New Roman" panose="02020603050405020304" pitchFamily="18" charset="0"/>
                <a:cs typeface="Times New Roman" panose="02020603050405020304" pitchFamily="18" charset="0"/>
              </a:rPr>
              <a:t> .</a:t>
            </a:r>
            <a:r>
              <a:rPr lang="en-US" altLang="en-US" sz="600"/>
              <a:t> </a:t>
            </a:r>
            <a:endParaRPr lang="en-US" altLang="en-US" sz="1350">
              <a:latin typeface="Arial" panose="020B0604020202020204" pitchFamily="34" charset="0"/>
            </a:endParaRPr>
          </a:p>
        </p:txBody>
      </p:sp>
      <p:sp>
        <p:nvSpPr>
          <p:cNvPr id="22" name="TextBox 21">
            <a:extLst>
              <a:ext uri="{FF2B5EF4-FFF2-40B4-BE49-F238E27FC236}">
                <a16:creationId xmlns="" xmlns:a16="http://schemas.microsoft.com/office/drawing/2014/main" id="{E9540331-980C-479E-8054-C7BDDF6DF2B5}"/>
              </a:ext>
            </a:extLst>
          </p:cNvPr>
          <p:cNvSpPr txBox="1"/>
          <p:nvPr/>
        </p:nvSpPr>
        <p:spPr>
          <a:xfrm>
            <a:off x="1966229" y="2606217"/>
            <a:ext cx="1676092" cy="369332"/>
          </a:xfrm>
          <a:prstGeom prst="rect">
            <a:avLst/>
          </a:prstGeom>
          <a:noFill/>
        </p:spPr>
        <p:txBody>
          <a:bodyPr wrap="square">
            <a:spAutoFit/>
          </a:bodyPr>
          <a:lstStyle/>
          <a:p>
            <a:r>
              <a:rPr lang="en-US" dirty="0" smtClean="0">
                <a:latin typeface="Times New Roman" panose="02020603050405020304" pitchFamily="18" charset="0"/>
                <a:ea typeface="Times New Roman" panose="02020603050405020304" pitchFamily="18" charset="0"/>
              </a:rPr>
              <a:t>for </a:t>
            </a:r>
            <a:r>
              <a:rPr lang="en-US" dirty="0">
                <a:latin typeface="Times New Roman" panose="02020603050405020304" pitchFamily="18" charset="0"/>
                <a:ea typeface="Times New Roman" panose="02020603050405020304" pitchFamily="18" charset="0"/>
              </a:rPr>
              <a:t>BC </a:t>
            </a:r>
            <a:endParaRPr lang="en-US" dirty="0"/>
          </a:p>
        </p:txBody>
      </p:sp>
      <p:sp>
        <p:nvSpPr>
          <p:cNvPr id="20" name="Rectangle 17">
            <a:extLst>
              <a:ext uri="{FF2B5EF4-FFF2-40B4-BE49-F238E27FC236}">
                <a16:creationId xmlns="" xmlns:a16="http://schemas.microsoft.com/office/drawing/2014/main" id="{ED69F16B-1085-4183-A188-E5BC8E1DF08A}"/>
              </a:ext>
            </a:extLst>
          </p:cNvPr>
          <p:cNvSpPr>
            <a:spLocks noChangeArrowheads="1"/>
          </p:cNvSpPr>
          <p:nvPr/>
        </p:nvSpPr>
        <p:spPr bwMode="auto">
          <a:xfrm>
            <a:off x="862085" y="3592309"/>
            <a:ext cx="89860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graphicFrame>
        <p:nvGraphicFramePr>
          <p:cNvPr id="21" name="Object 20">
            <a:extLst>
              <a:ext uri="{FF2B5EF4-FFF2-40B4-BE49-F238E27FC236}">
                <a16:creationId xmlns="" xmlns:a16="http://schemas.microsoft.com/office/drawing/2014/main" id="{D8D1BB00-5BA8-4010-915B-D0DB99BB87D1}"/>
              </a:ext>
            </a:extLst>
          </p:cNvPr>
          <p:cNvGraphicFramePr>
            <a:graphicFrameLocks noChangeAspect="1"/>
          </p:cNvGraphicFramePr>
          <p:nvPr>
            <p:extLst>
              <p:ext uri="{D42A27DB-BD31-4B8C-83A1-F6EECF244321}">
                <p14:modId xmlns:p14="http://schemas.microsoft.com/office/powerpoint/2010/main" val="2945589721"/>
              </p:ext>
            </p:extLst>
          </p:nvPr>
        </p:nvGraphicFramePr>
        <p:xfrm>
          <a:off x="90307" y="2572305"/>
          <a:ext cx="892958" cy="346249"/>
        </p:xfrm>
        <a:graphic>
          <a:graphicData uri="http://schemas.openxmlformats.org/presentationml/2006/ole">
            <mc:AlternateContent xmlns:mc="http://schemas.openxmlformats.org/markup-compatibility/2006">
              <mc:Choice xmlns:v="urn:schemas-microsoft-com:vml" Requires="v">
                <p:oleObj spid="_x0000_s5315" r:id="rId13" imgW="1930400" imgH="228600" progId="Equation.2">
                  <p:embed/>
                </p:oleObj>
              </mc:Choice>
              <mc:Fallback>
                <p:oleObj r:id="rId13" imgW="1930400" imgH="228600" progId="Equation.2">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r="69937"/>
                      <a:stretch>
                        <a:fillRect/>
                      </a:stretch>
                    </p:blipFill>
                    <p:spPr bwMode="auto">
                      <a:xfrm>
                        <a:off x="90307" y="2572305"/>
                        <a:ext cx="892958" cy="346249"/>
                      </a:xfrm>
                      <a:prstGeom prst="rect">
                        <a:avLst/>
                      </a:prstGeom>
                      <a:noFill/>
                    </p:spPr>
                  </p:pic>
                </p:oleObj>
              </mc:Fallback>
            </mc:AlternateContent>
          </a:graphicData>
        </a:graphic>
      </p:graphicFrame>
      <p:sp>
        <p:nvSpPr>
          <p:cNvPr id="23" name="Rectangle 19">
            <a:extLst>
              <a:ext uri="{FF2B5EF4-FFF2-40B4-BE49-F238E27FC236}">
                <a16:creationId xmlns="" xmlns:a16="http://schemas.microsoft.com/office/drawing/2014/main" id="{AAFB5468-2E21-48F7-A90D-4BEC1F081B7E}"/>
              </a:ext>
            </a:extLst>
          </p:cNvPr>
          <p:cNvSpPr>
            <a:spLocks noChangeArrowheads="1"/>
          </p:cNvSpPr>
          <p:nvPr/>
        </p:nvSpPr>
        <p:spPr bwMode="auto">
          <a:xfrm>
            <a:off x="1036457" y="3628540"/>
            <a:ext cx="122417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graphicFrame>
        <p:nvGraphicFramePr>
          <p:cNvPr id="24" name="Object 23">
            <a:extLst>
              <a:ext uri="{FF2B5EF4-FFF2-40B4-BE49-F238E27FC236}">
                <a16:creationId xmlns="" xmlns:a16="http://schemas.microsoft.com/office/drawing/2014/main" id="{59940431-58F8-463F-B23F-911EC7B78B1A}"/>
              </a:ext>
            </a:extLst>
          </p:cNvPr>
          <p:cNvGraphicFramePr>
            <a:graphicFrameLocks noChangeAspect="1"/>
          </p:cNvGraphicFramePr>
          <p:nvPr>
            <p:extLst>
              <p:ext uri="{D42A27DB-BD31-4B8C-83A1-F6EECF244321}">
                <p14:modId xmlns:p14="http://schemas.microsoft.com/office/powerpoint/2010/main" val="3205510751"/>
              </p:ext>
            </p:extLst>
          </p:nvPr>
        </p:nvGraphicFramePr>
        <p:xfrm>
          <a:off x="1036457" y="2571444"/>
          <a:ext cx="876026" cy="339683"/>
        </p:xfrm>
        <a:graphic>
          <a:graphicData uri="http://schemas.openxmlformats.org/presentationml/2006/ole">
            <mc:AlternateContent xmlns:mc="http://schemas.openxmlformats.org/markup-compatibility/2006">
              <mc:Choice xmlns:v="urn:schemas-microsoft-com:vml" Requires="v">
                <p:oleObj spid="_x0000_s5316" r:id="rId15" imgW="1930400" imgH="228600" progId="Equation.2">
                  <p:embed/>
                </p:oleObj>
              </mc:Choice>
              <mc:Fallback>
                <p:oleObj r:id="rId15" imgW="1930400" imgH="228600" progId="Equation.2">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l="69937"/>
                      <a:stretch>
                        <a:fillRect/>
                      </a:stretch>
                    </p:blipFill>
                    <p:spPr bwMode="auto">
                      <a:xfrm>
                        <a:off x="1036457" y="2571444"/>
                        <a:ext cx="876026" cy="339683"/>
                      </a:xfrm>
                      <a:prstGeom prst="rect">
                        <a:avLst/>
                      </a:prstGeom>
                      <a:noFill/>
                    </p:spPr>
                  </p:pic>
                </p:oleObj>
              </mc:Fallback>
            </mc:AlternateContent>
          </a:graphicData>
        </a:graphic>
      </p:graphicFrame>
      <p:sp>
        <p:nvSpPr>
          <p:cNvPr id="25" name="Rectangle 21">
            <a:extLst>
              <a:ext uri="{FF2B5EF4-FFF2-40B4-BE49-F238E27FC236}">
                <a16:creationId xmlns="" xmlns:a16="http://schemas.microsoft.com/office/drawing/2014/main" id="{BB5A39A3-AE57-4DB2-99F9-FBAA83970A0E}"/>
              </a:ext>
            </a:extLst>
          </p:cNvPr>
          <p:cNvSpPr>
            <a:spLocks noChangeArrowheads="1"/>
          </p:cNvSpPr>
          <p:nvPr/>
        </p:nvSpPr>
        <p:spPr bwMode="auto">
          <a:xfrm>
            <a:off x="192619" y="4142032"/>
            <a:ext cx="132128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graphicFrame>
        <p:nvGraphicFramePr>
          <p:cNvPr id="26" name="Object 25">
            <a:extLst>
              <a:ext uri="{FF2B5EF4-FFF2-40B4-BE49-F238E27FC236}">
                <a16:creationId xmlns="" xmlns:a16="http://schemas.microsoft.com/office/drawing/2014/main" id="{44F34C9A-03B4-4EE2-B59F-F45B9F1AA2D3}"/>
              </a:ext>
            </a:extLst>
          </p:cNvPr>
          <p:cNvGraphicFramePr>
            <a:graphicFrameLocks noChangeAspect="1"/>
          </p:cNvGraphicFramePr>
          <p:nvPr>
            <p:extLst>
              <p:ext uri="{D42A27DB-BD31-4B8C-83A1-F6EECF244321}">
                <p14:modId xmlns:p14="http://schemas.microsoft.com/office/powerpoint/2010/main" val="3015910836"/>
              </p:ext>
            </p:extLst>
          </p:nvPr>
        </p:nvGraphicFramePr>
        <p:xfrm>
          <a:off x="98103" y="3036371"/>
          <a:ext cx="1901839" cy="628286"/>
        </p:xfrm>
        <a:graphic>
          <a:graphicData uri="http://schemas.openxmlformats.org/presentationml/2006/ole">
            <mc:AlternateContent xmlns:mc="http://schemas.openxmlformats.org/markup-compatibility/2006">
              <mc:Choice xmlns:v="urn:schemas-microsoft-com:vml" Requires="v">
                <p:oleObj spid="_x0000_s5317" r:id="rId16" imgW="1485900" imgH="482600" progId="Equation.2">
                  <p:embed/>
                </p:oleObj>
              </mc:Choice>
              <mc:Fallback>
                <p:oleObj r:id="rId16" imgW="1485900" imgH="482600" progId="Equation.2">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8103" y="3036371"/>
                        <a:ext cx="1901839" cy="628286"/>
                      </a:xfrm>
                      <a:prstGeom prst="rect">
                        <a:avLst/>
                      </a:prstGeom>
                      <a:noFill/>
                    </p:spPr>
                  </p:pic>
                </p:oleObj>
              </mc:Fallback>
            </mc:AlternateContent>
          </a:graphicData>
        </a:graphic>
      </p:graphicFrame>
      <p:sp>
        <p:nvSpPr>
          <p:cNvPr id="27" name="Rectangle 23">
            <a:extLst>
              <a:ext uri="{FF2B5EF4-FFF2-40B4-BE49-F238E27FC236}">
                <a16:creationId xmlns="" xmlns:a16="http://schemas.microsoft.com/office/drawing/2014/main" id="{287A9845-2A9E-4B5E-803A-93DE1128A5C1}"/>
              </a:ext>
            </a:extLst>
          </p:cNvPr>
          <p:cNvSpPr>
            <a:spLocks noChangeArrowheads="1"/>
          </p:cNvSpPr>
          <p:nvPr/>
        </p:nvSpPr>
        <p:spPr bwMode="auto">
          <a:xfrm>
            <a:off x="181189" y="4913509"/>
            <a:ext cx="125552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graphicFrame>
        <p:nvGraphicFramePr>
          <p:cNvPr id="28" name="Object 27">
            <a:extLst>
              <a:ext uri="{FF2B5EF4-FFF2-40B4-BE49-F238E27FC236}">
                <a16:creationId xmlns="" xmlns:a16="http://schemas.microsoft.com/office/drawing/2014/main" id="{C9121373-BBB6-4336-BF11-675CD0BC7E6C}"/>
              </a:ext>
            </a:extLst>
          </p:cNvPr>
          <p:cNvGraphicFramePr>
            <a:graphicFrameLocks noChangeAspect="1"/>
          </p:cNvGraphicFramePr>
          <p:nvPr>
            <p:extLst>
              <p:ext uri="{D42A27DB-BD31-4B8C-83A1-F6EECF244321}">
                <p14:modId xmlns:p14="http://schemas.microsoft.com/office/powerpoint/2010/main" val="517999793"/>
              </p:ext>
            </p:extLst>
          </p:nvPr>
        </p:nvGraphicFramePr>
        <p:xfrm>
          <a:off x="24968" y="3700888"/>
          <a:ext cx="2555629" cy="726885"/>
        </p:xfrm>
        <a:graphic>
          <a:graphicData uri="http://schemas.openxmlformats.org/presentationml/2006/ole">
            <mc:AlternateContent xmlns:mc="http://schemas.openxmlformats.org/markup-compatibility/2006">
              <mc:Choice xmlns:v="urn:schemas-microsoft-com:vml" Requires="v">
                <p:oleObj spid="_x0000_s5318" r:id="rId18" imgW="1816100" imgH="1092200" progId="Equation.2">
                  <p:embed/>
                </p:oleObj>
              </mc:Choice>
              <mc:Fallback>
                <p:oleObj r:id="rId18" imgW="1816100" imgH="1092200" progId="Equation.2">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b="49455"/>
                      <a:stretch>
                        <a:fillRect/>
                      </a:stretch>
                    </p:blipFill>
                    <p:spPr bwMode="auto">
                      <a:xfrm>
                        <a:off x="24968" y="3700888"/>
                        <a:ext cx="2555629" cy="726885"/>
                      </a:xfrm>
                      <a:prstGeom prst="rect">
                        <a:avLst/>
                      </a:prstGeom>
                      <a:noFill/>
                    </p:spPr>
                  </p:pic>
                </p:oleObj>
              </mc:Fallback>
            </mc:AlternateContent>
          </a:graphicData>
        </a:graphic>
      </p:graphicFrame>
      <p:sp>
        <p:nvSpPr>
          <p:cNvPr id="29" name="Rectangle 25">
            <a:extLst>
              <a:ext uri="{FF2B5EF4-FFF2-40B4-BE49-F238E27FC236}">
                <a16:creationId xmlns="" xmlns:a16="http://schemas.microsoft.com/office/drawing/2014/main" id="{A1A4A33D-734D-47B2-B501-9353F557D6A2}"/>
              </a:ext>
            </a:extLst>
          </p:cNvPr>
          <p:cNvSpPr>
            <a:spLocks noChangeArrowheads="1"/>
          </p:cNvSpPr>
          <p:nvPr/>
        </p:nvSpPr>
        <p:spPr bwMode="auto">
          <a:xfrm>
            <a:off x="1881724" y="5046103"/>
            <a:ext cx="118369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graphicFrame>
        <p:nvGraphicFramePr>
          <p:cNvPr id="30" name="Object 29">
            <a:extLst>
              <a:ext uri="{FF2B5EF4-FFF2-40B4-BE49-F238E27FC236}">
                <a16:creationId xmlns="" xmlns:a16="http://schemas.microsoft.com/office/drawing/2014/main" id="{36AF3666-DEAE-4071-BD82-6593E1E76BEC}"/>
              </a:ext>
            </a:extLst>
          </p:cNvPr>
          <p:cNvGraphicFramePr>
            <a:graphicFrameLocks noChangeAspect="1"/>
          </p:cNvGraphicFramePr>
          <p:nvPr>
            <p:extLst>
              <p:ext uri="{D42A27DB-BD31-4B8C-83A1-F6EECF244321}">
                <p14:modId xmlns:p14="http://schemas.microsoft.com/office/powerpoint/2010/main" val="2106600773"/>
              </p:ext>
            </p:extLst>
          </p:nvPr>
        </p:nvGraphicFramePr>
        <p:xfrm>
          <a:off x="1617980" y="3723185"/>
          <a:ext cx="2084486" cy="630194"/>
        </p:xfrm>
        <a:graphic>
          <a:graphicData uri="http://schemas.openxmlformats.org/presentationml/2006/ole">
            <mc:AlternateContent xmlns:mc="http://schemas.openxmlformats.org/markup-compatibility/2006">
              <mc:Choice xmlns:v="urn:schemas-microsoft-com:vml" Requires="v">
                <p:oleObj spid="_x0000_s5319" r:id="rId20" imgW="1816100" imgH="1092200" progId="Equation.2">
                  <p:embed/>
                </p:oleObj>
              </mc:Choice>
              <mc:Fallback>
                <p:oleObj r:id="rId20" imgW="1816100" imgH="1092200" progId="Equation.2">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t="49455"/>
                      <a:stretch>
                        <a:fillRect/>
                      </a:stretch>
                    </p:blipFill>
                    <p:spPr bwMode="auto">
                      <a:xfrm>
                        <a:off x="1617980" y="3723185"/>
                        <a:ext cx="2084486" cy="630194"/>
                      </a:xfrm>
                      <a:prstGeom prst="rect">
                        <a:avLst/>
                      </a:prstGeom>
                      <a:noFill/>
                    </p:spPr>
                  </p:pic>
                </p:oleObj>
              </mc:Fallback>
            </mc:AlternateContent>
          </a:graphicData>
        </a:graphic>
      </p:graphicFrame>
      <p:pic>
        <p:nvPicPr>
          <p:cNvPr id="1059" name="Picture 35">
            <a:extLst>
              <a:ext uri="{FF2B5EF4-FFF2-40B4-BE49-F238E27FC236}">
                <a16:creationId xmlns="" xmlns:a16="http://schemas.microsoft.com/office/drawing/2014/main" id="{A0F47CB6-0888-478E-B0F8-E9169C14A4AB}"/>
              </a:ext>
            </a:extLst>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9651" y="4438367"/>
            <a:ext cx="2693803" cy="4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p:cNvPicPr>
            <a:picLocks noGrp="1" noChangeAspect="1" noChangeArrowheads="1"/>
          </p:cNvPicPr>
          <p:nvPr>
            <p:ph idx="1"/>
          </p:nvPr>
        </p:nvPicPr>
        <p:blipFill>
          <a:blip r:embed="rId22" cstate="print"/>
          <a:srcRect/>
          <a:stretch>
            <a:fillRect/>
          </a:stretch>
        </p:blipFill>
        <p:spPr bwMode="auto">
          <a:xfrm>
            <a:off x="5613454" y="593145"/>
            <a:ext cx="3442847" cy="2536309"/>
          </a:xfrm>
          <a:prstGeom prst="rect">
            <a:avLst/>
          </a:prstGeom>
          <a:noFill/>
          <a:ln w="9525">
            <a:noFill/>
            <a:miter lim="800000"/>
            <a:headEnd/>
            <a:tailEnd/>
          </a:ln>
          <a:effectLst/>
        </p:spPr>
      </p:pic>
      <p:pic>
        <p:nvPicPr>
          <p:cNvPr id="32" name="Picture 2"/>
          <p:cNvPicPr>
            <a:picLocks noChangeAspect="1" noChangeArrowheads="1"/>
          </p:cNvPicPr>
          <p:nvPr/>
        </p:nvPicPr>
        <p:blipFill>
          <a:blip r:embed="rId23" cstate="print"/>
          <a:srcRect/>
          <a:stretch>
            <a:fillRect/>
          </a:stretch>
        </p:blipFill>
        <p:spPr bwMode="auto">
          <a:xfrm>
            <a:off x="5615210" y="3056884"/>
            <a:ext cx="3402476" cy="2592990"/>
          </a:xfrm>
          <a:prstGeom prst="rect">
            <a:avLst/>
          </a:prstGeom>
          <a:noFill/>
          <a:ln w="9525">
            <a:noFill/>
            <a:miter lim="800000"/>
            <a:headEnd/>
            <a:tailEnd/>
          </a:ln>
          <a:effectLst/>
        </p:spPr>
      </p:pic>
    </p:spTree>
    <p:extLst>
      <p:ext uri="{BB962C8B-B14F-4D97-AF65-F5344CB8AC3E}">
        <p14:creationId xmlns:p14="http://schemas.microsoft.com/office/powerpoint/2010/main" val="119788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A06A5A-32EC-4C4B-97E7-5BDE6EED322F}"/>
              </a:ext>
            </a:extLst>
          </p:cNvPr>
          <p:cNvSpPr>
            <a:spLocks noGrp="1"/>
          </p:cNvSpPr>
          <p:nvPr>
            <p:ph type="title"/>
          </p:nvPr>
        </p:nvSpPr>
        <p:spPr>
          <a:xfrm>
            <a:off x="80010" y="1"/>
            <a:ext cx="9063990" cy="404664"/>
          </a:xfrm>
        </p:spPr>
        <p:txBody>
          <a:bodyPr>
            <a:noAutofit/>
          </a:bodyPr>
          <a:lstStyle/>
          <a:p>
            <a:r>
              <a:rPr lang="en-US" sz="2400" dirty="0"/>
              <a:t>Modifications – strengthening, </a:t>
            </a:r>
            <a:r>
              <a:rPr lang="en-US" sz="2400" dirty="0" smtClean="0"/>
              <a:t>heterogeneity</a:t>
            </a:r>
            <a:r>
              <a:rPr lang="en-US" sz="2400" dirty="0"/>
              <a:t>, biaxial stress state</a:t>
            </a:r>
          </a:p>
        </p:txBody>
      </p:sp>
      <p:pic>
        <p:nvPicPr>
          <p:cNvPr id="2050" name="Picture 2">
            <a:extLst>
              <a:ext uri="{FF2B5EF4-FFF2-40B4-BE49-F238E27FC236}">
                <a16:creationId xmlns="" xmlns:a16="http://schemas.microsoft.com/office/drawing/2014/main" id="{F004743E-24F2-43E5-A5BD-9A6FE45BD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764704"/>
            <a:ext cx="3923928" cy="297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 xmlns:a16="http://schemas.microsoft.com/office/drawing/2014/main" id="{7F305002-19EC-403D-8F8E-242771E478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4360" y="476672"/>
            <a:ext cx="5059640"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80009" y="3813547"/>
            <a:ext cx="96180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879238579"/>
              </p:ext>
            </p:extLst>
          </p:nvPr>
        </p:nvGraphicFramePr>
        <p:xfrm>
          <a:off x="80010" y="3813548"/>
          <a:ext cx="3843919" cy="525536"/>
        </p:xfrm>
        <a:graphic>
          <a:graphicData uri="http://schemas.openxmlformats.org/presentationml/2006/ole">
            <mc:AlternateContent xmlns:mc="http://schemas.openxmlformats.org/markup-compatibility/2006">
              <mc:Choice xmlns:v="urn:schemas-microsoft-com:vml" Requires="v">
                <p:oleObj spid="_x0000_s6229" name="Equation" r:id="rId5" imgW="3200400" imgH="838200" progId="Equation.3">
                  <p:embed/>
                </p:oleObj>
              </mc:Choice>
              <mc:Fallback>
                <p:oleObj name="Equation" r:id="rId5" imgW="3200400" imgH="8382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t="47250"/>
                      <a:stretch>
                        <a:fillRect/>
                      </a:stretch>
                    </p:blipFill>
                    <p:spPr bwMode="auto">
                      <a:xfrm>
                        <a:off x="80010" y="3813548"/>
                        <a:ext cx="3843919" cy="525536"/>
                      </a:xfrm>
                      <a:prstGeom prst="rect">
                        <a:avLst/>
                      </a:prstGeom>
                      <a:noFill/>
                    </p:spPr>
                  </p:pic>
                </p:oleObj>
              </mc:Fallback>
            </mc:AlternateContent>
          </a:graphicData>
        </a:graphic>
      </p:graphicFrame>
      <p:sp>
        <p:nvSpPr>
          <p:cNvPr id="5" name="Rectangle 4"/>
          <p:cNvSpPr>
            <a:spLocks noChangeArrowheads="1"/>
          </p:cNvSpPr>
          <p:nvPr/>
        </p:nvSpPr>
        <p:spPr bwMode="auto">
          <a:xfrm>
            <a:off x="80009" y="4581128"/>
            <a:ext cx="9151459" cy="53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00413307"/>
              </p:ext>
            </p:extLst>
          </p:nvPr>
        </p:nvGraphicFramePr>
        <p:xfrm>
          <a:off x="80009" y="4581128"/>
          <a:ext cx="5106720" cy="576063"/>
        </p:xfrm>
        <a:graphic>
          <a:graphicData uri="http://schemas.openxmlformats.org/presentationml/2006/ole">
            <mc:AlternateContent xmlns:mc="http://schemas.openxmlformats.org/markup-compatibility/2006">
              <mc:Choice xmlns:v="urn:schemas-microsoft-com:vml" Requires="v">
                <p:oleObj spid="_x0000_s6230" name="Equation" r:id="rId7" imgW="4572000" imgH="876300" progId="Equation.3">
                  <p:embed/>
                </p:oleObj>
              </mc:Choice>
              <mc:Fallback>
                <p:oleObj name="Equation" r:id="rId7" imgW="4572000" imgH="8763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t="45193" r="7874"/>
                      <a:stretch>
                        <a:fillRect/>
                      </a:stretch>
                    </p:blipFill>
                    <p:spPr bwMode="auto">
                      <a:xfrm>
                        <a:off x="80009" y="4581128"/>
                        <a:ext cx="5106720" cy="576063"/>
                      </a:xfrm>
                      <a:prstGeom prst="rect">
                        <a:avLst/>
                      </a:prstGeom>
                      <a:noFill/>
                    </p:spPr>
                  </p:pic>
                </p:oleObj>
              </mc:Fallback>
            </mc:AlternateContent>
          </a:graphicData>
        </a:graphic>
      </p:graphicFrame>
      <p:sp>
        <p:nvSpPr>
          <p:cNvPr id="7" name="Rectangle 6"/>
          <p:cNvSpPr>
            <a:spLocks noChangeArrowheads="1"/>
          </p:cNvSpPr>
          <p:nvPr/>
        </p:nvSpPr>
        <p:spPr bwMode="auto">
          <a:xfrm>
            <a:off x="179512" y="5378058"/>
            <a:ext cx="122214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167350803"/>
              </p:ext>
            </p:extLst>
          </p:nvPr>
        </p:nvGraphicFramePr>
        <p:xfrm>
          <a:off x="179513" y="5378060"/>
          <a:ext cx="3024336" cy="584816"/>
        </p:xfrm>
        <a:graphic>
          <a:graphicData uri="http://schemas.openxmlformats.org/presentationml/2006/ole">
            <mc:AlternateContent xmlns:mc="http://schemas.openxmlformats.org/markup-compatibility/2006">
              <mc:Choice xmlns:v="urn:schemas-microsoft-com:vml" Requires="v">
                <p:oleObj spid="_x0000_s6231" name="Equation" r:id="rId9" imgW="1727200" imgH="330200" progId="Equation.3">
                  <p:embed/>
                </p:oleObj>
              </mc:Choice>
              <mc:Fallback>
                <p:oleObj name="Equation" r:id="rId9" imgW="1727200" imgH="3302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513" y="5378060"/>
                        <a:ext cx="3024336" cy="584816"/>
                      </a:xfrm>
                      <a:prstGeom prst="rect">
                        <a:avLst/>
                      </a:prstGeom>
                      <a:noFill/>
                    </p:spPr>
                  </p:pic>
                </p:oleObj>
              </mc:Fallback>
            </mc:AlternateContent>
          </a:graphicData>
        </a:graphic>
      </p:graphicFrame>
      <p:sp>
        <p:nvSpPr>
          <p:cNvPr id="9" name="Rectangle 8"/>
          <p:cNvSpPr>
            <a:spLocks noChangeArrowheads="1"/>
          </p:cNvSpPr>
          <p:nvPr/>
        </p:nvSpPr>
        <p:spPr bwMode="auto">
          <a:xfrm>
            <a:off x="208254" y="5991154"/>
            <a:ext cx="13822286" cy="5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856844045"/>
              </p:ext>
            </p:extLst>
          </p:nvPr>
        </p:nvGraphicFramePr>
        <p:xfrm>
          <a:off x="208255" y="5991155"/>
          <a:ext cx="1051377" cy="598476"/>
        </p:xfrm>
        <a:graphic>
          <a:graphicData uri="http://schemas.openxmlformats.org/presentationml/2006/ole">
            <mc:AlternateContent xmlns:mc="http://schemas.openxmlformats.org/markup-compatibility/2006">
              <mc:Choice xmlns:v="urn:schemas-microsoft-com:vml" Requires="v">
                <p:oleObj spid="_x0000_s6232" name="Equation" r:id="rId11" imgW="622030" imgH="355446" progId="Equation.3">
                  <p:embed/>
                </p:oleObj>
              </mc:Choice>
              <mc:Fallback>
                <p:oleObj name="Equation" r:id="rId11" imgW="622030" imgH="355446"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8255" y="5991155"/>
                        <a:ext cx="1051377" cy="598476"/>
                      </a:xfrm>
                      <a:prstGeom prst="rect">
                        <a:avLst/>
                      </a:prstGeom>
                      <a:noFill/>
                    </p:spPr>
                  </p:pic>
                </p:oleObj>
              </mc:Fallback>
            </mc:AlternateContent>
          </a:graphicData>
        </a:graphic>
      </p:graphicFrame>
    </p:spTree>
    <p:extLst>
      <p:ext uri="{BB962C8B-B14F-4D97-AF65-F5344CB8AC3E}">
        <p14:creationId xmlns:p14="http://schemas.microsoft.com/office/powerpoint/2010/main" val="3986489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A156BF-5896-4AB6-BDF6-FE8D46954E41}"/>
              </a:ext>
            </a:extLst>
          </p:cNvPr>
          <p:cNvSpPr>
            <a:spLocks noGrp="1"/>
          </p:cNvSpPr>
          <p:nvPr>
            <p:ph type="title"/>
          </p:nvPr>
        </p:nvSpPr>
        <p:spPr>
          <a:xfrm>
            <a:off x="539552" y="116632"/>
            <a:ext cx="7886700" cy="377666"/>
          </a:xfrm>
        </p:spPr>
        <p:txBody>
          <a:bodyPr>
            <a:normAutofit fontScale="90000"/>
          </a:bodyPr>
          <a:lstStyle/>
          <a:p>
            <a:r>
              <a:rPr lang="en-US" sz="2400" b="1" dirty="0"/>
              <a:t>J integral as crack driving force and J-R curve</a:t>
            </a:r>
          </a:p>
        </p:txBody>
      </p:sp>
      <p:pic>
        <p:nvPicPr>
          <p:cNvPr id="3074" name="Picture 2">
            <a:extLst>
              <a:ext uri="{FF2B5EF4-FFF2-40B4-BE49-F238E27FC236}">
                <a16:creationId xmlns="" xmlns:a16="http://schemas.microsoft.com/office/drawing/2014/main" id="{28ACB320-9A93-4075-9C71-3B3D034F4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44" t="4117" r="1657" b="4117"/>
          <a:stretch>
            <a:fillRect/>
          </a:stretch>
        </p:blipFill>
        <p:spPr bwMode="auto">
          <a:xfrm>
            <a:off x="323528" y="600262"/>
            <a:ext cx="4032447" cy="378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 xmlns:a16="http://schemas.microsoft.com/office/drawing/2014/main" id="{4DCB4563-1A6B-47C5-A9DB-463782774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1" t="1759"/>
          <a:stretch>
            <a:fillRect/>
          </a:stretch>
        </p:blipFill>
        <p:spPr bwMode="auto">
          <a:xfrm>
            <a:off x="4860032" y="636669"/>
            <a:ext cx="3888432" cy="374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4516280"/>
            <a:ext cx="9144000" cy="2308324"/>
          </a:xfrm>
          <a:prstGeom prst="rect">
            <a:avLst/>
          </a:prstGeom>
          <a:noFill/>
        </p:spPr>
        <p:txBody>
          <a:bodyPr wrap="square" rtlCol="0">
            <a:spAutoFit/>
          </a:bodyPr>
          <a:lstStyle/>
          <a:p>
            <a:r>
              <a:rPr lang="en-US" dirty="0" smtClean="0"/>
              <a:t>Concluding remarks: J integral can be used to calculate CDF (fixed crack length, different loading) and to measure J-R curve (both loading and crack length increasing). Intriguing issue is the point “A”! Nevertheless, we can also calculate J-R curve by using micromechanical modelling, but this is something completely different, not to be covered today. Needless to say, it was Rice (and Tracey) who introduced the first micromechanical model </a:t>
            </a:r>
            <a:r>
              <a:rPr lang="en-US" dirty="0"/>
              <a:t>for </a:t>
            </a:r>
            <a:r>
              <a:rPr lang="en-US" dirty="0" smtClean="0"/>
              <a:t>ductile </a:t>
            </a:r>
            <a:r>
              <a:rPr lang="en-US" dirty="0"/>
              <a:t>enlargement of voids in </a:t>
            </a:r>
            <a:r>
              <a:rPr lang="en-US" dirty="0" err="1" smtClean="0"/>
              <a:t>triaxial</a:t>
            </a:r>
            <a:r>
              <a:rPr lang="en-US" dirty="0" smtClean="0"/>
              <a:t> stress fields (J </a:t>
            </a:r>
            <a:r>
              <a:rPr lang="en-US" dirty="0" err="1"/>
              <a:t>Mech</a:t>
            </a:r>
            <a:r>
              <a:rPr lang="en-US" dirty="0"/>
              <a:t> Phys Solids. 1969;17(3):</a:t>
            </a:r>
            <a:r>
              <a:rPr lang="en-US" dirty="0" smtClean="0"/>
              <a:t>201‐217). It seems that by the end of sixties  we already had all tools needed for complete understanding of Fracture Mechanics, which have been only improved and polished in the meantime. Most of them were established by Jim Rice.</a:t>
            </a:r>
            <a:endParaRPr lang="en-US" dirty="0"/>
          </a:p>
        </p:txBody>
      </p:sp>
    </p:spTree>
    <p:extLst>
      <p:ext uri="{BB962C8B-B14F-4D97-AF65-F5344CB8AC3E}">
        <p14:creationId xmlns:p14="http://schemas.microsoft.com/office/powerpoint/2010/main" val="1770749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2040"/>
            <a:ext cx="9144000" cy="562074"/>
          </a:xfrm>
        </p:spPr>
        <p:txBody>
          <a:bodyPr>
            <a:normAutofit/>
          </a:bodyPr>
          <a:lstStyle/>
          <a:p>
            <a:r>
              <a:rPr lang="en-US" sz="2800" dirty="0" smtClean="0"/>
              <a:t>Paper published online (</a:t>
            </a:r>
            <a:r>
              <a:rPr lang="en-US" sz="2800" dirty="0" smtClean="0">
                <a:hlinkClick r:id="rId2"/>
              </a:rPr>
              <a:t>www.divk.org.rs</a:t>
            </a:r>
            <a:r>
              <a:rPr lang="en-US" sz="2800" dirty="0" smtClean="0"/>
              <a:t>) on this occasion </a:t>
            </a:r>
            <a:endParaRPr lang="en-US" sz="2800" dirty="0"/>
          </a:p>
        </p:txBody>
      </p:sp>
      <p:sp>
        <p:nvSpPr>
          <p:cNvPr id="4" name="Rectangle 3"/>
          <p:cNvSpPr/>
          <p:nvPr/>
        </p:nvSpPr>
        <p:spPr>
          <a:xfrm>
            <a:off x="179512" y="644461"/>
            <a:ext cx="8579296" cy="1723549"/>
          </a:xfrm>
          <a:prstGeom prst="rect">
            <a:avLst/>
          </a:prstGeom>
        </p:spPr>
        <p:txBody>
          <a:bodyPr wrap="square">
            <a:spAutoFit/>
          </a:bodyPr>
          <a:lstStyle/>
          <a:p>
            <a:pPr>
              <a:spcAft>
                <a:spcPts val="600"/>
              </a:spcAft>
            </a:pPr>
            <a:r>
              <a:rPr lang="en-US" sz="2400" b="1" dirty="0">
                <a:solidFill>
                  <a:srgbClr val="222222"/>
                </a:solidFill>
                <a:latin typeface="Times New Roman" panose="02020603050405020304" pitchFamily="18" charset="0"/>
              </a:rPr>
              <a:t>Lesley Banks-Sills, </a:t>
            </a:r>
            <a:r>
              <a:rPr lang="en-US" sz="2400" b="1" dirty="0" err="1">
                <a:solidFill>
                  <a:srgbClr val="222222"/>
                </a:solidFill>
                <a:latin typeface="Times New Roman" panose="02020603050405020304" pitchFamily="18" charset="0"/>
              </a:rPr>
              <a:t>Aleksandar</a:t>
            </a:r>
            <a:r>
              <a:rPr lang="en-US" sz="2400" b="1" dirty="0">
                <a:solidFill>
                  <a:srgbClr val="222222"/>
                </a:solidFill>
                <a:latin typeface="Times New Roman" panose="02020603050405020304" pitchFamily="18" charset="0"/>
              </a:rPr>
              <a:t> </a:t>
            </a:r>
            <a:r>
              <a:rPr lang="en-US" sz="2400" b="1" dirty="0" err="1" smtClean="0">
                <a:solidFill>
                  <a:srgbClr val="222222"/>
                </a:solidFill>
                <a:latin typeface="Times New Roman" panose="02020603050405020304" pitchFamily="18" charset="0"/>
              </a:rPr>
              <a:t>Sedmak</a:t>
            </a:r>
            <a:endParaRPr lang="en-US" sz="2400" b="1" dirty="0" smtClean="0">
              <a:solidFill>
                <a:srgbClr val="222222"/>
              </a:solidFill>
              <a:latin typeface="Times New Roman" panose="02020603050405020304" pitchFamily="18" charset="0"/>
            </a:endParaRPr>
          </a:p>
          <a:p>
            <a:pPr>
              <a:spcAft>
                <a:spcPts val="600"/>
              </a:spcAft>
            </a:pPr>
            <a:r>
              <a:rPr lang="en-US" sz="2400" spc="10" dirty="0" smtClean="0">
                <a:solidFill>
                  <a:srgbClr val="222222"/>
                </a:solidFill>
                <a:latin typeface="Times New Roman Bold" panose="02020803070505020304" pitchFamily="18" charset="0"/>
              </a:rPr>
              <a:t>LINEAR </a:t>
            </a:r>
            <a:r>
              <a:rPr lang="en-US" sz="2400" spc="10" dirty="0">
                <a:solidFill>
                  <a:srgbClr val="222222"/>
                </a:solidFill>
                <a:latin typeface="Times New Roman Bold" panose="02020803070505020304" pitchFamily="18" charset="0"/>
              </a:rPr>
              <a:t>ELASTIC AND ELASTO-PLASTIC ASPECTS OF INTERFACE FRACTURE MECHANICS, </a:t>
            </a:r>
            <a:endParaRPr lang="en-US" sz="2400" dirty="0">
              <a:solidFill>
                <a:srgbClr val="222222"/>
              </a:solidFill>
              <a:latin typeface="Times New Roman" panose="02020603050405020304" pitchFamily="18" charset="0"/>
            </a:endParaRPr>
          </a:p>
          <a:p>
            <a:pPr>
              <a:spcAft>
                <a:spcPts val="600"/>
              </a:spcAft>
            </a:pPr>
            <a:r>
              <a:rPr lang="en-US" sz="2400" dirty="0">
                <a:solidFill>
                  <a:srgbClr val="222222"/>
                </a:solidFill>
                <a:latin typeface="georgia" panose="02040502050405020303" pitchFamily="18" charset="0"/>
              </a:rPr>
              <a:t>Structural Integrity and Life, Vol. 20, No. 3, p. 203-210, 2020</a:t>
            </a:r>
            <a:endParaRPr lang="en-US" sz="2400" b="0" i="1" dirty="0">
              <a:solidFill>
                <a:srgbClr val="222222"/>
              </a:solidFill>
              <a:effectLst/>
              <a:latin typeface="Times New Roman" panose="02020603050405020304" pitchFamily="18" charset="0"/>
            </a:endParaRPr>
          </a:p>
        </p:txBody>
      </p:sp>
      <p:sp>
        <p:nvSpPr>
          <p:cNvPr id="6" name="Rectangle 5"/>
          <p:cNvSpPr/>
          <p:nvPr/>
        </p:nvSpPr>
        <p:spPr>
          <a:xfrm>
            <a:off x="115541" y="2839696"/>
            <a:ext cx="6408712" cy="369332"/>
          </a:xfrm>
          <a:prstGeom prst="rect">
            <a:avLst/>
          </a:prstGeom>
        </p:spPr>
        <p:txBody>
          <a:bodyPr wrap="square">
            <a:spAutoFit/>
          </a:bodyPr>
          <a:lstStyle/>
          <a:p>
            <a:r>
              <a:rPr lang="en-US" dirty="0"/>
              <a:t>http://divk.inovacionicentar.rs/ivk/ivk20/OnlineFirst.html</a:t>
            </a:r>
          </a:p>
        </p:txBody>
      </p:sp>
      <p:graphicFrame>
        <p:nvGraphicFramePr>
          <p:cNvPr id="7" name="Table 6"/>
          <p:cNvGraphicFramePr>
            <a:graphicFrameLocks noGrp="1"/>
          </p:cNvGraphicFramePr>
          <p:nvPr>
            <p:extLst>
              <p:ext uri="{D42A27DB-BD31-4B8C-83A1-F6EECF244321}">
                <p14:modId xmlns:p14="http://schemas.microsoft.com/office/powerpoint/2010/main" val="106592094"/>
              </p:ext>
            </p:extLst>
          </p:nvPr>
        </p:nvGraphicFramePr>
        <p:xfrm>
          <a:off x="80864" y="2840398"/>
          <a:ext cx="9063136" cy="2941320"/>
        </p:xfrm>
        <a:graphic>
          <a:graphicData uri="http://schemas.openxmlformats.org/drawingml/2006/table">
            <a:tbl>
              <a:tblPr/>
              <a:tblGrid>
                <a:gridCol w="9063136"/>
              </a:tblGrid>
              <a:tr h="157526">
                <a:tc>
                  <a:txBody>
                    <a:bodyPr/>
                    <a:lstStyle/>
                    <a:p>
                      <a:endParaRPr lang="en-US" sz="1300" dirty="0">
                        <a:effectLst/>
                      </a:endParaRPr>
                    </a:p>
                  </a:txBody>
                  <a:tcPr marL="0" marR="0" marT="0" marB="0" anchor="ctr">
                    <a:lnL>
                      <a:noFill/>
                    </a:lnL>
                    <a:lnR>
                      <a:noFill/>
                    </a:lnR>
                    <a:lnT>
                      <a:noFill/>
                    </a:lnT>
                    <a:lnB>
                      <a:noFill/>
                    </a:lnB>
                  </a:tcPr>
                </a:tc>
              </a:tr>
              <a:tr h="255724">
                <a:tc>
                  <a:txBody>
                    <a:bodyPr/>
                    <a:lstStyle/>
                    <a:p>
                      <a:pPr algn="ctr"/>
                      <a:endParaRPr lang="en-US" sz="1800" dirty="0">
                        <a:effectLst/>
                      </a:endParaRPr>
                    </a:p>
                  </a:txBody>
                  <a:tcPr marL="0" marR="0" marT="0" marB="0" anchor="ctr">
                    <a:lnL>
                      <a:noFill/>
                    </a:lnL>
                    <a:lnR>
                      <a:noFill/>
                    </a:lnR>
                    <a:lnT>
                      <a:noFill/>
                    </a:lnT>
                    <a:lnB>
                      <a:noFill/>
                    </a:lnB>
                  </a:tcPr>
                </a:tc>
              </a:tr>
              <a:tr h="1963014">
                <a:tc>
                  <a:txBody>
                    <a:bodyPr/>
                    <a:lstStyle/>
                    <a:p>
                      <a:pPr algn="l"/>
                      <a:r>
                        <a:rPr lang="en-US" sz="1800" b="1" dirty="0">
                          <a:effectLst/>
                        </a:rPr>
                        <a:t>Abstract</a:t>
                      </a:r>
                      <a:endParaRPr lang="en-US" sz="1800" dirty="0">
                        <a:effectLst/>
                      </a:endParaRPr>
                    </a:p>
                    <a:p>
                      <a:pPr algn="l"/>
                      <a:r>
                        <a:rPr lang="en-US" sz="1800" dirty="0">
                          <a:effectLst/>
                        </a:rPr>
                        <a:t>This paper is written on the occasion of J.R. Rice’s 80th birthday. Basically, it presents two aspects of interface fracture mechanics, linear elastic and </a:t>
                      </a:r>
                      <a:r>
                        <a:rPr lang="en-US" sz="1800" dirty="0" err="1">
                          <a:effectLst/>
                        </a:rPr>
                        <a:t>elasto</a:t>
                      </a:r>
                      <a:r>
                        <a:rPr lang="en-US" sz="1800" dirty="0">
                          <a:effectLst/>
                        </a:rPr>
                        <a:t>-plastic, both of them reflecting the long experience of the two authors. Special attention has been focused on the seminal contribution of Jim Rice, still being a great inspiration to researchers in the field of fracture mechanics. Fundamentals that he developed enabled us to build versatile scientific and engineering tools that currently enable the solution of almost any problem related to cracks</a:t>
                      </a:r>
                      <a:r>
                        <a:rPr lang="en-US" sz="1800" dirty="0" smtClean="0">
                          <a:effectLst/>
                        </a:rPr>
                        <a:t>.</a:t>
                      </a:r>
                    </a:p>
                    <a:p>
                      <a:pPr algn="l"/>
                      <a:endParaRPr lang="en-US" sz="1800" dirty="0">
                        <a:effectLst/>
                      </a:endParaRPr>
                    </a:p>
                    <a:p>
                      <a:pPr algn="l"/>
                      <a:r>
                        <a:rPr lang="en-US" sz="1800" b="1" dirty="0">
                          <a:effectLst/>
                        </a:rPr>
                        <a:t>Keywords:</a:t>
                      </a:r>
                      <a:r>
                        <a:rPr lang="en-US" sz="1800" dirty="0">
                          <a:effectLst/>
                        </a:rPr>
                        <a:t> interface fracture mechanics, bi-material body, J-integral, singular finite elemen</a:t>
                      </a:r>
                      <a:r>
                        <a:rPr lang="en-US" sz="1300" dirty="0">
                          <a:effectLst/>
                        </a:rPr>
                        <a:t>t</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97295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 y="404664"/>
            <a:ext cx="9036496" cy="4525963"/>
          </a:xfrm>
        </p:spPr>
        <p:txBody>
          <a:bodyPr/>
          <a:lstStyle/>
          <a:p>
            <a:pPr marL="0" indent="0" algn="ctr">
              <a:buNone/>
            </a:pPr>
            <a:r>
              <a:rPr lang="en-US" sz="2800" b="1" dirty="0"/>
              <a:t>Prof. James </a:t>
            </a:r>
            <a:r>
              <a:rPr lang="en-US" sz="2800" b="1" dirty="0" smtClean="0"/>
              <a:t>R. Rice </a:t>
            </a:r>
          </a:p>
          <a:p>
            <a:pPr marL="0" indent="0" algn="ctr">
              <a:buNone/>
            </a:pPr>
            <a:r>
              <a:rPr lang="en-US" sz="2800" b="1" dirty="0" smtClean="0"/>
              <a:t>ECF22 </a:t>
            </a:r>
            <a:r>
              <a:rPr lang="en-US" sz="2800" b="1" dirty="0"/>
              <a:t>introductory lecture, Belgrade, 2018</a:t>
            </a:r>
            <a:endParaRPr lang="en-US" sz="2800" dirty="0"/>
          </a:p>
          <a:p>
            <a:endParaRPr lang="en-US" dirty="0"/>
          </a:p>
        </p:txBody>
      </p:sp>
      <p:pic>
        <p:nvPicPr>
          <p:cNvPr id="9218" name="Picture 2" descr="IMG_3231"/>
          <p:cNvPicPr>
            <a:picLocks noChangeAspect="1" noChangeArrowheads="1"/>
          </p:cNvPicPr>
          <p:nvPr/>
        </p:nvPicPr>
        <p:blipFill>
          <a:blip r:embed="rId2" cstate="print">
            <a:extLst>
              <a:ext uri="{28A0092B-C50C-407E-A947-70E740481C1C}">
                <a14:useLocalDpi xmlns:a14="http://schemas.microsoft.com/office/drawing/2010/main" val="0"/>
              </a:ext>
            </a:extLst>
          </a:blip>
          <a:srcRect l="7784" r="19904"/>
          <a:stretch>
            <a:fillRect/>
          </a:stretch>
        </p:blipFill>
        <p:spPr bwMode="auto">
          <a:xfrm>
            <a:off x="2153162" y="1832770"/>
            <a:ext cx="5182601" cy="404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995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4509"/>
            <a:ext cx="8229600" cy="490066"/>
          </a:xfrm>
        </p:spPr>
        <p:txBody>
          <a:bodyPr>
            <a:normAutofit fontScale="90000"/>
          </a:bodyPr>
          <a:lstStyle/>
          <a:p>
            <a:r>
              <a:rPr lang="en-US" dirty="0"/>
              <a:t>J integral as the conservation law</a:t>
            </a:r>
          </a:p>
        </p:txBody>
      </p:sp>
      <p:sp>
        <p:nvSpPr>
          <p:cNvPr id="17" name="Rectangle 15">
            <a:extLst>
              <a:ext uri="{FF2B5EF4-FFF2-40B4-BE49-F238E27FC236}">
                <a16:creationId xmlns="" xmlns:a16="http://schemas.microsoft.com/office/drawing/2014/main" id="{1FA89F9C-63D2-4E6A-8E02-BF859311AD5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aphicFrame>
        <p:nvGraphicFramePr>
          <p:cNvPr id="18" name="Object 17">
            <a:extLst>
              <a:ext uri="{FF2B5EF4-FFF2-40B4-BE49-F238E27FC236}">
                <a16:creationId xmlns="" xmlns:a16="http://schemas.microsoft.com/office/drawing/2014/main" id="{03C90655-8892-42DD-B2F5-D13300D65F37}"/>
              </a:ext>
            </a:extLst>
          </p:cNvPr>
          <p:cNvGraphicFramePr>
            <a:graphicFrameLocks noChangeAspect="1"/>
          </p:cNvGraphicFramePr>
          <p:nvPr>
            <p:extLst>
              <p:ext uri="{D42A27DB-BD31-4B8C-83A1-F6EECF244321}">
                <p14:modId xmlns:p14="http://schemas.microsoft.com/office/powerpoint/2010/main" val="513178509"/>
              </p:ext>
            </p:extLst>
          </p:nvPr>
        </p:nvGraphicFramePr>
        <p:xfrm>
          <a:off x="323529" y="982929"/>
          <a:ext cx="2825341" cy="924177"/>
        </p:xfrm>
        <a:graphic>
          <a:graphicData uri="http://schemas.openxmlformats.org/presentationml/2006/ole">
            <mc:AlternateContent xmlns:mc="http://schemas.openxmlformats.org/markup-compatibility/2006">
              <mc:Choice xmlns:v="urn:schemas-microsoft-com:vml" Requires="v">
                <p:oleObj spid="_x0000_s1305" r:id="rId3" imgW="1002865" imgH="330057" progId="Equation.3">
                  <p:embed/>
                </p:oleObj>
              </mc:Choice>
              <mc:Fallback>
                <p:oleObj r:id="rId3" imgW="1002865" imgH="330057"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982929"/>
                        <a:ext cx="2825341" cy="924177"/>
                      </a:xfrm>
                      <a:prstGeom prst="rect">
                        <a:avLst/>
                      </a:prstGeom>
                      <a:noFill/>
                    </p:spPr>
                  </p:pic>
                </p:oleObj>
              </mc:Fallback>
            </mc:AlternateContent>
          </a:graphicData>
        </a:graphic>
      </p:graphicFrame>
      <p:sp>
        <p:nvSpPr>
          <p:cNvPr id="19" name="Rectangle 16">
            <a:extLst>
              <a:ext uri="{FF2B5EF4-FFF2-40B4-BE49-F238E27FC236}">
                <a16:creationId xmlns="" xmlns:a16="http://schemas.microsoft.com/office/drawing/2014/main" id="{5B8C17B0-26BA-42EE-9B97-C67621CEDBF0}"/>
              </a:ext>
            </a:extLst>
          </p:cNvPr>
          <p:cNvSpPr>
            <a:spLocks noChangeArrowheads="1"/>
          </p:cNvSpPr>
          <p:nvPr/>
        </p:nvSpPr>
        <p:spPr bwMode="auto">
          <a:xfrm>
            <a:off x="0" y="33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r-Latn-R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sr-Latn-RS" altLang="sr-Latn-RS" sz="800" b="0" i="0" u="none" strike="noStrike" cap="none" normalizeH="0" baseline="0" dirty="0">
                <a:ln>
                  <a:noFill/>
                </a:ln>
                <a:solidFill>
                  <a:schemeClr val="tx1"/>
                </a:solidFill>
                <a:effectLst/>
                <a:latin typeface="Arial" panose="020B0604020202020204" pitchFamily="34" charset="0"/>
              </a:rPr>
              <a:t> </a:t>
            </a:r>
            <a:endParaRPr kumimoji="0" lang="sr-Latn-RS" altLang="sr-Latn-RS" sz="1800" b="0" i="0" u="none" strike="noStrike" cap="none" normalizeH="0" baseline="0" dirty="0">
              <a:ln>
                <a:noFill/>
              </a:ln>
              <a:solidFill>
                <a:schemeClr val="tx1"/>
              </a:solidFill>
              <a:effectLst/>
              <a:latin typeface="Arial" panose="020B0604020202020204" pitchFamily="34" charset="0"/>
            </a:endParaRPr>
          </a:p>
        </p:txBody>
      </p:sp>
      <p:sp>
        <p:nvSpPr>
          <p:cNvPr id="21" name="Rectangle 18">
            <a:extLst>
              <a:ext uri="{FF2B5EF4-FFF2-40B4-BE49-F238E27FC236}">
                <a16:creationId xmlns="" xmlns:a16="http://schemas.microsoft.com/office/drawing/2014/main" id="{E4FB8C0F-B74E-49E9-A205-FCB831FAB3F1}"/>
              </a:ext>
            </a:extLst>
          </p:cNvPr>
          <p:cNvSpPr>
            <a:spLocks noChangeArrowheads="1"/>
          </p:cNvSpPr>
          <p:nvPr/>
        </p:nvSpPr>
        <p:spPr bwMode="auto">
          <a:xfrm>
            <a:off x="4104486" y="1039340"/>
            <a:ext cx="236104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r-Latn-RS"/>
          </a:p>
        </p:txBody>
      </p:sp>
      <p:graphicFrame>
        <p:nvGraphicFramePr>
          <p:cNvPr id="22" name="Object 21">
            <a:extLst>
              <a:ext uri="{FF2B5EF4-FFF2-40B4-BE49-F238E27FC236}">
                <a16:creationId xmlns="" xmlns:a16="http://schemas.microsoft.com/office/drawing/2014/main" id="{2AEA7340-398E-42AB-ABFE-FFAE0B51E37B}"/>
              </a:ext>
            </a:extLst>
          </p:cNvPr>
          <p:cNvGraphicFramePr>
            <a:graphicFrameLocks noChangeAspect="1"/>
          </p:cNvGraphicFramePr>
          <p:nvPr>
            <p:extLst>
              <p:ext uri="{D42A27DB-BD31-4B8C-83A1-F6EECF244321}">
                <p14:modId xmlns:p14="http://schemas.microsoft.com/office/powerpoint/2010/main" val="1050169003"/>
              </p:ext>
            </p:extLst>
          </p:nvPr>
        </p:nvGraphicFramePr>
        <p:xfrm>
          <a:off x="4104486" y="941880"/>
          <a:ext cx="1462759" cy="1048310"/>
        </p:xfrm>
        <a:graphic>
          <a:graphicData uri="http://schemas.openxmlformats.org/presentationml/2006/ole">
            <mc:AlternateContent xmlns:mc="http://schemas.openxmlformats.org/markup-compatibility/2006">
              <mc:Choice xmlns:v="urn:schemas-microsoft-com:vml" Requires="v">
                <p:oleObj spid="_x0000_s1306" r:id="rId5" imgW="571252" imgH="406224" progId="Equation.3">
                  <p:embed/>
                </p:oleObj>
              </mc:Choice>
              <mc:Fallback>
                <p:oleObj r:id="rId5" imgW="571252" imgH="406224"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4486" y="941880"/>
                        <a:ext cx="1462759" cy="1048310"/>
                      </a:xfrm>
                      <a:prstGeom prst="rect">
                        <a:avLst/>
                      </a:prstGeom>
                      <a:noFill/>
                    </p:spPr>
                  </p:pic>
                </p:oleObj>
              </mc:Fallback>
            </mc:AlternateContent>
          </a:graphicData>
        </a:graphic>
      </p:graphicFrame>
      <p:sp>
        <p:nvSpPr>
          <p:cNvPr id="23" name="Rectangle 20">
            <a:extLst>
              <a:ext uri="{FF2B5EF4-FFF2-40B4-BE49-F238E27FC236}">
                <a16:creationId xmlns="" xmlns:a16="http://schemas.microsoft.com/office/drawing/2014/main" id="{CAEBE221-3B00-49BF-8BE0-1F2F14841493}"/>
              </a:ext>
            </a:extLst>
          </p:cNvPr>
          <p:cNvSpPr>
            <a:spLocks noChangeArrowheads="1"/>
          </p:cNvSpPr>
          <p:nvPr/>
        </p:nvSpPr>
        <p:spPr bwMode="auto">
          <a:xfrm>
            <a:off x="179511" y="2291141"/>
            <a:ext cx="12192185" cy="5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r-Latn-RS"/>
          </a:p>
        </p:txBody>
      </p:sp>
      <p:graphicFrame>
        <p:nvGraphicFramePr>
          <p:cNvPr id="24" name="Object 23">
            <a:extLst>
              <a:ext uri="{FF2B5EF4-FFF2-40B4-BE49-F238E27FC236}">
                <a16:creationId xmlns="" xmlns:a16="http://schemas.microsoft.com/office/drawing/2014/main" id="{AFD106DD-0E49-4F0F-9A0B-A755BEBDAD44}"/>
              </a:ext>
            </a:extLst>
          </p:cNvPr>
          <p:cNvGraphicFramePr>
            <a:graphicFrameLocks noChangeAspect="1"/>
          </p:cNvGraphicFramePr>
          <p:nvPr>
            <p:extLst>
              <p:ext uri="{D42A27DB-BD31-4B8C-83A1-F6EECF244321}">
                <p14:modId xmlns:p14="http://schemas.microsoft.com/office/powerpoint/2010/main" val="4099270400"/>
              </p:ext>
            </p:extLst>
          </p:nvPr>
        </p:nvGraphicFramePr>
        <p:xfrm>
          <a:off x="221074" y="2046267"/>
          <a:ext cx="3414822" cy="1083323"/>
        </p:xfrm>
        <a:graphic>
          <a:graphicData uri="http://schemas.openxmlformats.org/presentationml/2006/ole">
            <mc:AlternateContent xmlns:mc="http://schemas.openxmlformats.org/markup-compatibility/2006">
              <mc:Choice xmlns:v="urn:schemas-microsoft-com:vml" Requires="v">
                <p:oleObj spid="_x0000_s1307" r:id="rId7" imgW="1282700" imgH="406400" progId="Equation.3">
                  <p:embed/>
                </p:oleObj>
              </mc:Choice>
              <mc:Fallback>
                <p:oleObj r:id="rId7" imgW="1282700" imgH="406400" progId="Equation.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074" y="2046267"/>
                        <a:ext cx="3414822" cy="1083323"/>
                      </a:xfrm>
                      <a:prstGeom prst="rect">
                        <a:avLst/>
                      </a:prstGeom>
                      <a:noFill/>
                    </p:spPr>
                  </p:pic>
                </p:oleObj>
              </mc:Fallback>
            </mc:AlternateContent>
          </a:graphicData>
        </a:graphic>
      </p:graphicFrame>
      <p:sp>
        <p:nvSpPr>
          <p:cNvPr id="25" name="Rectangle 22">
            <a:extLst>
              <a:ext uri="{FF2B5EF4-FFF2-40B4-BE49-F238E27FC236}">
                <a16:creationId xmlns="" xmlns:a16="http://schemas.microsoft.com/office/drawing/2014/main" id="{022C6928-D346-4F12-A307-081BC2E4E982}"/>
              </a:ext>
            </a:extLst>
          </p:cNvPr>
          <p:cNvSpPr>
            <a:spLocks noChangeArrowheads="1"/>
          </p:cNvSpPr>
          <p:nvPr/>
        </p:nvSpPr>
        <p:spPr bwMode="auto">
          <a:xfrm>
            <a:off x="147900" y="3554506"/>
            <a:ext cx="153387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r-Latn-RS"/>
          </a:p>
        </p:txBody>
      </p:sp>
      <p:graphicFrame>
        <p:nvGraphicFramePr>
          <p:cNvPr id="26" name="Object 25">
            <a:extLst>
              <a:ext uri="{FF2B5EF4-FFF2-40B4-BE49-F238E27FC236}">
                <a16:creationId xmlns="" xmlns:a16="http://schemas.microsoft.com/office/drawing/2014/main" id="{BFAE810A-76F3-43B4-9364-5174BE1D63C6}"/>
              </a:ext>
            </a:extLst>
          </p:cNvPr>
          <p:cNvGraphicFramePr>
            <a:graphicFrameLocks noChangeAspect="1"/>
          </p:cNvGraphicFramePr>
          <p:nvPr>
            <p:extLst>
              <p:ext uri="{D42A27DB-BD31-4B8C-83A1-F6EECF244321}">
                <p14:modId xmlns:p14="http://schemas.microsoft.com/office/powerpoint/2010/main" val="2188849000"/>
              </p:ext>
            </p:extLst>
          </p:nvPr>
        </p:nvGraphicFramePr>
        <p:xfrm>
          <a:off x="4067750" y="1960809"/>
          <a:ext cx="4248666" cy="1269716"/>
        </p:xfrm>
        <a:graphic>
          <a:graphicData uri="http://schemas.openxmlformats.org/presentationml/2006/ole">
            <mc:AlternateContent xmlns:mc="http://schemas.openxmlformats.org/markup-compatibility/2006">
              <mc:Choice xmlns:v="urn:schemas-microsoft-com:vml" Requires="v">
                <p:oleObj spid="_x0000_s1308" r:id="rId9" imgW="1574800" imgH="469900" progId="Equation.3">
                  <p:embed/>
                </p:oleObj>
              </mc:Choice>
              <mc:Fallback>
                <p:oleObj r:id="rId9" imgW="1574800" imgH="469900" progId="Equation.3">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750" y="1960809"/>
                        <a:ext cx="4248666" cy="1269716"/>
                      </a:xfrm>
                      <a:prstGeom prst="rect">
                        <a:avLst/>
                      </a:prstGeom>
                      <a:noFill/>
                    </p:spPr>
                  </p:pic>
                </p:oleObj>
              </mc:Fallback>
            </mc:AlternateContent>
          </a:graphicData>
        </a:graphic>
      </p:graphicFrame>
      <p:sp>
        <p:nvSpPr>
          <p:cNvPr id="27" name="Rectangle 24">
            <a:extLst>
              <a:ext uri="{FF2B5EF4-FFF2-40B4-BE49-F238E27FC236}">
                <a16:creationId xmlns="" xmlns:a16="http://schemas.microsoft.com/office/drawing/2014/main" id="{2825B51F-B5A9-49B2-9E2A-9EC2CFF9C24E}"/>
              </a:ext>
            </a:extLst>
          </p:cNvPr>
          <p:cNvSpPr>
            <a:spLocks noChangeArrowheads="1"/>
          </p:cNvSpPr>
          <p:nvPr/>
        </p:nvSpPr>
        <p:spPr bwMode="auto">
          <a:xfrm>
            <a:off x="199872" y="3640402"/>
            <a:ext cx="146579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r-Latn-RS"/>
          </a:p>
        </p:txBody>
      </p:sp>
      <p:graphicFrame>
        <p:nvGraphicFramePr>
          <p:cNvPr id="28" name="Object 27">
            <a:extLst>
              <a:ext uri="{FF2B5EF4-FFF2-40B4-BE49-F238E27FC236}">
                <a16:creationId xmlns="" xmlns:a16="http://schemas.microsoft.com/office/drawing/2014/main" id="{3E437289-8F5B-43AE-9E94-8D2BA86603FF}"/>
              </a:ext>
            </a:extLst>
          </p:cNvPr>
          <p:cNvGraphicFramePr>
            <a:graphicFrameLocks noChangeAspect="1"/>
          </p:cNvGraphicFramePr>
          <p:nvPr>
            <p:extLst>
              <p:ext uri="{D42A27DB-BD31-4B8C-83A1-F6EECF244321}">
                <p14:modId xmlns:p14="http://schemas.microsoft.com/office/powerpoint/2010/main" val="3126834082"/>
              </p:ext>
            </p:extLst>
          </p:nvPr>
        </p:nvGraphicFramePr>
        <p:xfrm>
          <a:off x="199871" y="3241594"/>
          <a:ext cx="3436025" cy="654481"/>
        </p:xfrm>
        <a:graphic>
          <a:graphicData uri="http://schemas.openxmlformats.org/presentationml/2006/ole">
            <mc:AlternateContent xmlns:mc="http://schemas.openxmlformats.org/markup-compatibility/2006">
              <mc:Choice xmlns:v="urn:schemas-microsoft-com:vml" Requires="v">
                <p:oleObj spid="_x0000_s1309" r:id="rId11" imgW="1155199" imgH="215806" progId="Equation.3">
                  <p:embed/>
                </p:oleObj>
              </mc:Choice>
              <mc:Fallback>
                <p:oleObj r:id="rId11" imgW="1155199" imgH="215806" progId="Equation.3">
                  <p:embed/>
                  <p:pic>
                    <p:nvPicPr>
                      <p:cNvPr id="0"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9871" y="3241594"/>
                        <a:ext cx="3436025" cy="654481"/>
                      </a:xfrm>
                      <a:prstGeom prst="rect">
                        <a:avLst/>
                      </a:prstGeom>
                      <a:noFill/>
                    </p:spPr>
                  </p:pic>
                </p:oleObj>
              </mc:Fallback>
            </mc:AlternateContent>
          </a:graphicData>
        </a:graphic>
      </p:graphicFrame>
      <p:sp>
        <p:nvSpPr>
          <p:cNvPr id="29" name="Rectangle 26">
            <a:extLst>
              <a:ext uri="{FF2B5EF4-FFF2-40B4-BE49-F238E27FC236}">
                <a16:creationId xmlns="" xmlns:a16="http://schemas.microsoft.com/office/drawing/2014/main" id="{FCB19953-3600-426B-B43B-8FC67EABA97B}"/>
              </a:ext>
            </a:extLst>
          </p:cNvPr>
          <p:cNvSpPr>
            <a:spLocks noChangeArrowheads="1"/>
          </p:cNvSpPr>
          <p:nvPr/>
        </p:nvSpPr>
        <p:spPr bwMode="auto">
          <a:xfrm>
            <a:off x="4747214" y="3615266"/>
            <a:ext cx="119581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r-Latn-RS"/>
          </a:p>
        </p:txBody>
      </p:sp>
      <p:graphicFrame>
        <p:nvGraphicFramePr>
          <p:cNvPr id="30" name="Object 29">
            <a:extLst>
              <a:ext uri="{FF2B5EF4-FFF2-40B4-BE49-F238E27FC236}">
                <a16:creationId xmlns="" xmlns:a16="http://schemas.microsoft.com/office/drawing/2014/main" id="{CBC5C39E-9873-4578-BBCC-B06814B80970}"/>
              </a:ext>
            </a:extLst>
          </p:cNvPr>
          <p:cNvGraphicFramePr>
            <a:graphicFrameLocks noChangeAspect="1"/>
          </p:cNvGraphicFramePr>
          <p:nvPr>
            <p:extLst>
              <p:ext uri="{D42A27DB-BD31-4B8C-83A1-F6EECF244321}">
                <p14:modId xmlns:p14="http://schemas.microsoft.com/office/powerpoint/2010/main" val="2906181171"/>
              </p:ext>
            </p:extLst>
          </p:nvPr>
        </p:nvGraphicFramePr>
        <p:xfrm>
          <a:off x="4632599" y="3307874"/>
          <a:ext cx="1920775" cy="615633"/>
        </p:xfrm>
        <a:graphic>
          <a:graphicData uri="http://schemas.openxmlformats.org/presentationml/2006/ole">
            <mc:AlternateContent xmlns:mc="http://schemas.openxmlformats.org/markup-compatibility/2006">
              <mc:Choice xmlns:v="urn:schemas-microsoft-com:vml" Requires="v">
                <p:oleObj spid="_x0000_s1310" r:id="rId13" imgW="698197" imgH="215806" progId="Equation.3">
                  <p:embed/>
                </p:oleObj>
              </mc:Choice>
              <mc:Fallback>
                <p:oleObj r:id="rId13" imgW="698197" imgH="215806" progId="Equation.3">
                  <p:embed/>
                  <p:pic>
                    <p:nvPicPr>
                      <p:cNvPr id="0"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2599" y="3307874"/>
                        <a:ext cx="1920775" cy="615633"/>
                      </a:xfrm>
                      <a:prstGeom prst="rect">
                        <a:avLst/>
                      </a:prstGeom>
                      <a:noFill/>
                    </p:spPr>
                  </p:pic>
                </p:oleObj>
              </mc:Fallback>
            </mc:AlternateContent>
          </a:graphicData>
        </a:graphic>
      </p:graphicFrame>
      <p:sp>
        <p:nvSpPr>
          <p:cNvPr id="31" name="Rectangle 28">
            <a:extLst>
              <a:ext uri="{FF2B5EF4-FFF2-40B4-BE49-F238E27FC236}">
                <a16:creationId xmlns="" xmlns:a16="http://schemas.microsoft.com/office/drawing/2014/main" id="{6A5B5131-B11F-44CA-A927-A8A04AA7E6DC}"/>
              </a:ext>
            </a:extLst>
          </p:cNvPr>
          <p:cNvSpPr>
            <a:spLocks noChangeArrowheads="1"/>
          </p:cNvSpPr>
          <p:nvPr/>
        </p:nvSpPr>
        <p:spPr bwMode="auto">
          <a:xfrm>
            <a:off x="207656" y="4701664"/>
            <a:ext cx="144798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r-Latn-RS"/>
          </a:p>
        </p:txBody>
      </p:sp>
      <p:graphicFrame>
        <p:nvGraphicFramePr>
          <p:cNvPr id="32" name="Object 31">
            <a:extLst>
              <a:ext uri="{FF2B5EF4-FFF2-40B4-BE49-F238E27FC236}">
                <a16:creationId xmlns="" xmlns:a16="http://schemas.microsoft.com/office/drawing/2014/main" id="{71ABA311-AA43-4B37-AFEA-435EA38B8057}"/>
              </a:ext>
            </a:extLst>
          </p:cNvPr>
          <p:cNvGraphicFramePr>
            <a:graphicFrameLocks noChangeAspect="1"/>
          </p:cNvGraphicFramePr>
          <p:nvPr>
            <p:extLst>
              <p:ext uri="{D42A27DB-BD31-4B8C-83A1-F6EECF244321}">
                <p14:modId xmlns:p14="http://schemas.microsoft.com/office/powerpoint/2010/main" val="2731711855"/>
              </p:ext>
            </p:extLst>
          </p:nvPr>
        </p:nvGraphicFramePr>
        <p:xfrm>
          <a:off x="136803" y="4220138"/>
          <a:ext cx="4147165" cy="829433"/>
        </p:xfrm>
        <a:graphic>
          <a:graphicData uri="http://schemas.openxmlformats.org/presentationml/2006/ole">
            <mc:AlternateContent xmlns:mc="http://schemas.openxmlformats.org/markup-compatibility/2006">
              <mc:Choice xmlns:v="urn:schemas-microsoft-com:vml" Requires="v">
                <p:oleObj spid="_x0000_s1311" r:id="rId15" imgW="1536033" imgH="304668" progId="Equation.3">
                  <p:embed/>
                </p:oleObj>
              </mc:Choice>
              <mc:Fallback>
                <p:oleObj r:id="rId15" imgW="1536033" imgH="304668" progId="Equation.3">
                  <p:embed/>
                  <p:pic>
                    <p:nvPicPr>
                      <p:cNvPr id="0" name="Object 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6803" y="4220138"/>
                        <a:ext cx="4147165" cy="829433"/>
                      </a:xfrm>
                      <a:prstGeom prst="rect">
                        <a:avLst/>
                      </a:prstGeom>
                      <a:noFill/>
                    </p:spPr>
                  </p:pic>
                </p:oleObj>
              </mc:Fallback>
            </mc:AlternateContent>
          </a:graphicData>
        </a:graphic>
      </p:graphicFrame>
      <p:sp>
        <p:nvSpPr>
          <p:cNvPr id="33" name="Rectangle 30">
            <a:extLst>
              <a:ext uri="{FF2B5EF4-FFF2-40B4-BE49-F238E27FC236}">
                <a16:creationId xmlns="" xmlns:a16="http://schemas.microsoft.com/office/drawing/2014/main" id="{E9492685-8FA6-4E51-AB1F-01014956543C}"/>
              </a:ext>
            </a:extLst>
          </p:cNvPr>
          <p:cNvSpPr>
            <a:spLocks noChangeArrowheads="1"/>
          </p:cNvSpPr>
          <p:nvPr/>
        </p:nvSpPr>
        <p:spPr bwMode="auto">
          <a:xfrm>
            <a:off x="147900" y="5676309"/>
            <a:ext cx="129074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r-Latn-RS"/>
          </a:p>
        </p:txBody>
      </p:sp>
      <p:graphicFrame>
        <p:nvGraphicFramePr>
          <p:cNvPr id="34" name="Object 33">
            <a:extLst>
              <a:ext uri="{FF2B5EF4-FFF2-40B4-BE49-F238E27FC236}">
                <a16:creationId xmlns="" xmlns:a16="http://schemas.microsoft.com/office/drawing/2014/main" id="{B01270A0-D70F-48AA-A1AC-F503DE50680E}"/>
              </a:ext>
            </a:extLst>
          </p:cNvPr>
          <p:cNvGraphicFramePr>
            <a:graphicFrameLocks noChangeAspect="1"/>
          </p:cNvGraphicFramePr>
          <p:nvPr>
            <p:extLst>
              <p:ext uri="{D42A27DB-BD31-4B8C-83A1-F6EECF244321}">
                <p14:modId xmlns:p14="http://schemas.microsoft.com/office/powerpoint/2010/main" val="2952559711"/>
              </p:ext>
            </p:extLst>
          </p:nvPr>
        </p:nvGraphicFramePr>
        <p:xfrm>
          <a:off x="115099" y="5129588"/>
          <a:ext cx="5430442" cy="798594"/>
        </p:xfrm>
        <a:graphic>
          <a:graphicData uri="http://schemas.openxmlformats.org/presentationml/2006/ole">
            <mc:AlternateContent xmlns:mc="http://schemas.openxmlformats.org/markup-compatibility/2006">
              <mc:Choice xmlns:v="urn:schemas-microsoft-com:vml" Requires="v">
                <p:oleObj spid="_x0000_s1312" r:id="rId17" imgW="2082800" imgH="304800" progId="Equation.3">
                  <p:embed/>
                </p:oleObj>
              </mc:Choice>
              <mc:Fallback>
                <p:oleObj r:id="rId17" imgW="2082800" imgH="304800" progId="Equation.3">
                  <p:embed/>
                  <p:pic>
                    <p:nvPicPr>
                      <p:cNvPr id="0" name="Object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5099" y="5129588"/>
                        <a:ext cx="5430442" cy="798594"/>
                      </a:xfrm>
                      <a:prstGeom prst="rect">
                        <a:avLst/>
                      </a:prstGeom>
                      <a:noFill/>
                    </p:spPr>
                  </p:pic>
                </p:oleObj>
              </mc:Fallback>
            </mc:AlternateContent>
          </a:graphicData>
        </a:graphic>
      </p:graphicFrame>
      <p:sp>
        <p:nvSpPr>
          <p:cNvPr id="3" name="Rectangle 2"/>
          <p:cNvSpPr/>
          <p:nvPr/>
        </p:nvSpPr>
        <p:spPr>
          <a:xfrm>
            <a:off x="100328" y="6028371"/>
            <a:ext cx="9043672" cy="830997"/>
          </a:xfrm>
          <a:prstGeom prst="rect">
            <a:avLst/>
          </a:prstGeom>
        </p:spPr>
        <p:txBody>
          <a:bodyPr wrap="square">
            <a:spAutoFit/>
          </a:bodyPr>
          <a:lstStyle/>
          <a:p>
            <a:r>
              <a:rPr lang="en-US" sz="2400" dirty="0" smtClean="0">
                <a:latin typeface="Times New Roman" panose="02020603050405020304" pitchFamily="18" charset="0"/>
                <a:ea typeface="Times New Roman" panose="02020603050405020304" pitchFamily="18" charset="0"/>
              </a:rPr>
              <a:t>For homogeneous materials, and the closed path, </a:t>
            </a:r>
            <a:r>
              <a:rPr lang="en-US" sz="2400" dirty="0" err="1" smtClean="0">
                <a:latin typeface="Times New Roman" panose="02020603050405020304" pitchFamily="18" charset="0"/>
                <a:ea typeface="Times New Roman" panose="02020603050405020304" pitchFamily="18" charset="0"/>
              </a:rPr>
              <a:t>J</a:t>
            </a:r>
            <a:r>
              <a:rPr lang="en-US" sz="2400" baseline="-25000" dirty="0" err="1" smtClean="0">
                <a:latin typeface="Times New Roman" panose="02020603050405020304" pitchFamily="18" charset="0"/>
                <a:ea typeface="Times New Roman" panose="02020603050405020304" pitchFamily="18" charset="0"/>
              </a:rPr>
              <a:t>k</a:t>
            </a:r>
            <a:r>
              <a:rPr lang="en-US" sz="2400" dirty="0" smtClean="0">
                <a:latin typeface="Times New Roman" panose="02020603050405020304" pitchFamily="18" charset="0"/>
                <a:ea typeface="Times New Roman" panose="02020603050405020304" pitchFamily="18" charset="0"/>
              </a:rPr>
              <a:t>=0. If the path</a:t>
            </a:r>
          </a:p>
          <a:p>
            <a:r>
              <a:rPr lang="en-US" sz="2400" dirty="0" smtClean="0">
                <a:latin typeface="Times New Roman" panose="02020603050405020304" pitchFamily="18" charset="0"/>
                <a:ea typeface="Times New Roman" panose="02020603050405020304" pitchFamily="18" charset="0"/>
              </a:rPr>
              <a:t>contains a crack along axis “1” than J</a:t>
            </a:r>
            <a:r>
              <a:rPr lang="en-US" sz="2400" baseline="-25000" dirty="0" smtClean="0">
                <a:latin typeface="Times New Roman" panose="02020603050405020304" pitchFamily="18" charset="0"/>
                <a:ea typeface="Times New Roman" panose="02020603050405020304" pitchFamily="18" charset="0"/>
              </a:rPr>
              <a:t>1</a:t>
            </a:r>
            <a:r>
              <a:rPr lang="en-US" sz="2400" dirty="0" smtClean="0">
                <a:latin typeface="Times New Roman" panose="02020603050405020304" pitchFamily="18" charset="0"/>
                <a:ea typeface="Times New Roman" panose="02020603050405020304" pitchFamily="18" charset="0"/>
              </a:rPr>
              <a:t> becomes Rice’s J integral </a:t>
            </a:r>
            <a:endParaRPr lang="en-US" sz="2400" dirty="0"/>
          </a:p>
        </p:txBody>
      </p:sp>
      <p:sp>
        <p:nvSpPr>
          <p:cNvPr id="4" name="Rectangle 226"/>
          <p:cNvSpPr>
            <a:spLocks noChangeArrowheads="1"/>
          </p:cNvSpPr>
          <p:nvPr/>
        </p:nvSpPr>
        <p:spPr bwMode="auto">
          <a:xfrm>
            <a:off x="6156176" y="1001242"/>
            <a:ext cx="21089800" cy="5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795587073"/>
              </p:ext>
            </p:extLst>
          </p:nvPr>
        </p:nvGraphicFramePr>
        <p:xfrm>
          <a:off x="6156176" y="947542"/>
          <a:ext cx="1368152" cy="1020317"/>
        </p:xfrm>
        <a:graphic>
          <a:graphicData uri="http://schemas.openxmlformats.org/presentationml/2006/ole">
            <mc:AlternateContent xmlns:mc="http://schemas.openxmlformats.org/markup-compatibility/2006">
              <mc:Choice xmlns:v="urn:schemas-microsoft-com:vml" Requires="v">
                <p:oleObj spid="_x0000_s1313" name="Equation" r:id="rId19" imgW="558800" imgH="419100" progId="Equation.3">
                  <p:embed/>
                </p:oleObj>
              </mc:Choice>
              <mc:Fallback>
                <p:oleObj name="Equation" r:id="rId19" imgW="558800" imgH="419100" progId="Equation.3">
                  <p:embed/>
                  <p:pic>
                    <p:nvPicPr>
                      <p:cNvPr id="0" name="Object 2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56176" y="947542"/>
                        <a:ext cx="1368152" cy="1020317"/>
                      </a:xfrm>
                      <a:prstGeom prst="rect">
                        <a:avLst/>
                      </a:prstGeom>
                      <a:noFill/>
                    </p:spPr>
                  </p:pic>
                </p:oleObj>
              </mc:Fallback>
            </mc:AlternateContent>
          </a:graphicData>
        </a:graphic>
      </p:graphicFrame>
    </p:spTree>
    <p:extLst>
      <p:ext uri="{BB962C8B-B14F-4D97-AF65-F5344CB8AC3E}">
        <p14:creationId xmlns:p14="http://schemas.microsoft.com/office/powerpoint/2010/main" val="64040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086" y="139557"/>
            <a:ext cx="5031827" cy="418058"/>
          </a:xfrm>
        </p:spPr>
        <p:txBody>
          <a:bodyPr>
            <a:normAutofit fontScale="90000"/>
          </a:bodyPr>
          <a:lstStyle/>
          <a:p>
            <a:r>
              <a:rPr lang="en-US" sz="2800" dirty="0" smtClean="0"/>
              <a:t>J integral path independency</a:t>
            </a:r>
            <a:endParaRPr lang="en-US" sz="2800" dirty="0"/>
          </a:p>
        </p:txBody>
      </p:sp>
      <p:sp>
        <p:nvSpPr>
          <p:cNvPr id="4" name="Rectangle 2"/>
          <p:cNvSpPr>
            <a:spLocks noChangeArrowheads="1"/>
          </p:cNvSpPr>
          <p:nvPr/>
        </p:nvSpPr>
        <p:spPr bwMode="auto">
          <a:xfrm>
            <a:off x="161925" y="20608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53960773"/>
              </p:ext>
            </p:extLst>
          </p:nvPr>
        </p:nvGraphicFramePr>
        <p:xfrm>
          <a:off x="2395258" y="1104833"/>
          <a:ext cx="1339349" cy="432048"/>
        </p:xfrm>
        <a:graphic>
          <a:graphicData uri="http://schemas.openxmlformats.org/presentationml/2006/ole">
            <mc:AlternateContent xmlns:mc="http://schemas.openxmlformats.org/markup-compatibility/2006">
              <mc:Choice xmlns:v="urn:schemas-microsoft-com:vml" Requires="v">
                <p:oleObj spid="_x0000_s7259" name="Equation" r:id="rId3" imgW="571252" imgH="215806" progId="Equation.3">
                  <p:embed/>
                </p:oleObj>
              </mc:Choice>
              <mc:Fallback>
                <p:oleObj name="Equation" r:id="rId3" imgW="571252" imgH="215806"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t="16695"/>
                      <a:stretch>
                        <a:fillRect/>
                      </a:stretch>
                    </p:blipFill>
                    <p:spPr bwMode="auto">
                      <a:xfrm>
                        <a:off x="2395258" y="1104833"/>
                        <a:ext cx="1339349" cy="432048"/>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089472772"/>
              </p:ext>
            </p:extLst>
          </p:nvPr>
        </p:nvGraphicFramePr>
        <p:xfrm>
          <a:off x="4785548" y="993191"/>
          <a:ext cx="2848997" cy="697307"/>
        </p:xfrm>
        <a:graphic>
          <a:graphicData uri="http://schemas.openxmlformats.org/presentationml/2006/ole">
            <mc:AlternateContent xmlns:mc="http://schemas.openxmlformats.org/markup-compatibility/2006">
              <mc:Choice xmlns:v="urn:schemas-microsoft-com:vml" Requires="v">
                <p:oleObj spid="_x0000_s7260" name="Equation" r:id="rId5" imgW="1269449" imgH="304668" progId="Equation.3">
                  <p:embed/>
                </p:oleObj>
              </mc:Choice>
              <mc:Fallback>
                <p:oleObj name="Equation" r:id="rId5" imgW="1269449" imgH="304668"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r="1418"/>
                      <a:stretch>
                        <a:fillRect/>
                      </a:stretch>
                    </p:blipFill>
                    <p:spPr bwMode="auto">
                      <a:xfrm>
                        <a:off x="4785548" y="993191"/>
                        <a:ext cx="2848997" cy="697307"/>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2200295"/>
              </p:ext>
            </p:extLst>
          </p:nvPr>
        </p:nvGraphicFramePr>
        <p:xfrm>
          <a:off x="161924" y="1736998"/>
          <a:ext cx="5141811" cy="657224"/>
        </p:xfrm>
        <a:graphic>
          <a:graphicData uri="http://schemas.openxmlformats.org/presentationml/2006/ole">
            <mc:AlternateContent xmlns:mc="http://schemas.openxmlformats.org/markup-compatibility/2006">
              <mc:Choice xmlns:v="urn:schemas-microsoft-com:vml" Requires="v">
                <p:oleObj spid="_x0000_s7261" name="Equation" r:id="rId7" imgW="2425700" imgH="304800" progId="Equation.3">
                  <p:embed/>
                </p:oleObj>
              </mc:Choice>
              <mc:Fallback>
                <p:oleObj name="Equation" r:id="rId7" imgW="2425700" imgH="3048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4" y="1736998"/>
                        <a:ext cx="5141811" cy="657224"/>
                      </a:xfrm>
                      <a:prstGeom prst="rect">
                        <a:avLst/>
                      </a:prstGeom>
                      <a:noFill/>
                    </p:spPr>
                  </p:pic>
                </p:oleObj>
              </mc:Fallback>
            </mc:AlternateContent>
          </a:graphicData>
        </a:graphic>
      </p:graphicFrame>
      <p:pic>
        <p:nvPicPr>
          <p:cNvPr id="10" name="Picture 152"/>
          <p:cNvPicPr>
            <a:picLocks noChangeAspect="1" noChangeArrowheads="1"/>
          </p:cNvPicPr>
          <p:nvPr/>
        </p:nvPicPr>
        <p:blipFill>
          <a:blip r:embed="rId9" cstate="print">
            <a:extLst>
              <a:ext uri="{28A0092B-C50C-407E-A947-70E740481C1C}">
                <a14:useLocalDpi xmlns:a14="http://schemas.microsoft.com/office/drawing/2010/main" val="0"/>
              </a:ext>
            </a:extLst>
          </a:blip>
          <a:srcRect l="29341" t="25983" r="25917" b="17976"/>
          <a:stretch>
            <a:fillRect/>
          </a:stretch>
        </p:blipFill>
        <p:spPr bwMode="auto">
          <a:xfrm>
            <a:off x="6012160" y="3970892"/>
            <a:ext cx="2813369" cy="219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8"/>
          <p:cNvSpPr>
            <a:spLocks noChangeArrowheads="1"/>
          </p:cNvSpPr>
          <p:nvPr/>
        </p:nvSpPr>
        <p:spPr bwMode="auto">
          <a:xfrm>
            <a:off x="161923" y="2659020"/>
            <a:ext cx="104579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054140477"/>
              </p:ext>
            </p:extLst>
          </p:nvPr>
        </p:nvGraphicFramePr>
        <p:xfrm>
          <a:off x="86013" y="3108960"/>
          <a:ext cx="8726349" cy="647081"/>
        </p:xfrm>
        <a:graphic>
          <a:graphicData uri="http://schemas.openxmlformats.org/presentationml/2006/ole">
            <mc:AlternateContent xmlns:mc="http://schemas.openxmlformats.org/markup-compatibility/2006">
              <mc:Choice xmlns:v="urn:schemas-microsoft-com:vml" Requires="v">
                <p:oleObj spid="_x0000_s7262" name="Equation" r:id="rId10" imgW="4267200" imgH="317500" progId="Equation.3">
                  <p:embed/>
                </p:oleObj>
              </mc:Choice>
              <mc:Fallback>
                <p:oleObj name="Equation" r:id="rId10" imgW="4267200" imgH="3175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13" y="3108960"/>
                        <a:ext cx="8726349" cy="647081"/>
                      </a:xfrm>
                      <a:prstGeom prst="rect">
                        <a:avLst/>
                      </a:prstGeom>
                      <a:noFill/>
                    </p:spPr>
                  </p:pic>
                </p:oleObj>
              </mc:Fallback>
            </mc:AlternateContent>
          </a:graphicData>
        </a:graphic>
      </p:graphicFrame>
      <p:sp>
        <p:nvSpPr>
          <p:cNvPr id="13" name="Rectangle 12"/>
          <p:cNvSpPr/>
          <p:nvPr/>
        </p:nvSpPr>
        <p:spPr>
          <a:xfrm>
            <a:off x="39350" y="3849040"/>
            <a:ext cx="8421082" cy="400110"/>
          </a:xfrm>
          <a:prstGeom prst="rect">
            <a:avLst/>
          </a:prstGeom>
        </p:spPr>
        <p:txBody>
          <a:bodyPr wrap="square">
            <a:spAutoFit/>
          </a:bodyPr>
          <a:lstStyle/>
          <a:p>
            <a:pPr algn="just"/>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for the closed contour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comprising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C</a:t>
            </a:r>
            <a:r>
              <a:rPr lang="en-US" sz="2000" baseline="-25000" dirty="0">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a:t>
            </a:r>
            <a:r>
              <a:rPr lang="en-US" sz="2000" baseline="30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a:t>
            </a:r>
            <a:r>
              <a:rPr lang="en-US" sz="20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a:t>
            </a:r>
            <a:r>
              <a:rPr lang="en-US" sz="2000" baseline="30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encompassing an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area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S</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Dutch"/>
              <a:ea typeface="Times New Roman" panose="02020603050405020304" pitchFamily="18" charset="0"/>
              <a:cs typeface="Times New Roman" panose="02020603050405020304" pitchFamily="18" charset="0"/>
            </a:endParaRPr>
          </a:p>
        </p:txBody>
      </p:sp>
      <p:sp>
        <p:nvSpPr>
          <p:cNvPr id="14" name="Rectangle 13"/>
          <p:cNvSpPr/>
          <p:nvPr/>
        </p:nvSpPr>
        <p:spPr>
          <a:xfrm>
            <a:off x="109285" y="2510232"/>
            <a:ext cx="3200556" cy="369332"/>
          </a:xfrm>
          <a:prstGeom prst="rect">
            <a:avLst/>
          </a:prstGeom>
        </p:spPr>
        <p:txBody>
          <a:bodyPr wrap="none">
            <a:spAutoFit/>
          </a:bodyPr>
          <a:lstStyle/>
          <a:p>
            <a:r>
              <a:rPr lang="en-US" dirty="0" smtClean="0">
                <a:latin typeface="Times New Roman" panose="02020603050405020304" pitchFamily="18" charset="0"/>
                <a:ea typeface="Times New Roman" panose="02020603050405020304" pitchFamily="18" charset="0"/>
              </a:rPr>
              <a:t>By applying diver­gence theorem</a:t>
            </a:r>
            <a:endParaRPr lang="en-US" dirty="0"/>
          </a:p>
        </p:txBody>
      </p:sp>
      <p:sp>
        <p:nvSpPr>
          <p:cNvPr id="16" name="Rectangle 15"/>
          <p:cNvSpPr/>
          <p:nvPr/>
        </p:nvSpPr>
        <p:spPr>
          <a:xfrm>
            <a:off x="113864" y="1079136"/>
            <a:ext cx="2281394" cy="369332"/>
          </a:xfrm>
          <a:prstGeom prst="rect">
            <a:avLst/>
          </a:prstGeom>
        </p:spPr>
        <p:txBody>
          <a:bodyPr wrap="none">
            <a:spAutoFit/>
          </a:bodyPr>
          <a:lstStyle/>
          <a:p>
            <a:r>
              <a:rPr lang="en-US" dirty="0" smtClean="0">
                <a:latin typeface="Times New Roman" panose="02020603050405020304" pitchFamily="18" charset="0"/>
                <a:ea typeface="Times New Roman" panose="02020603050405020304" pitchFamily="18" charset="0"/>
              </a:rPr>
              <a:t>By taking into account</a:t>
            </a:r>
            <a:endParaRPr lang="en-US" dirty="0"/>
          </a:p>
        </p:txBody>
      </p:sp>
      <p:sp>
        <p:nvSpPr>
          <p:cNvPr id="17" name="Rectangle 16"/>
          <p:cNvSpPr/>
          <p:nvPr/>
        </p:nvSpPr>
        <p:spPr>
          <a:xfrm>
            <a:off x="3786230" y="1055707"/>
            <a:ext cx="947695" cy="369332"/>
          </a:xfrm>
          <a:prstGeom prst="rect">
            <a:avLst/>
          </a:prstGeom>
        </p:spPr>
        <p:txBody>
          <a:bodyPr wrap="none">
            <a:spAutoFit/>
          </a:bodyPr>
          <a:lstStyle/>
          <a:p>
            <a:r>
              <a:rPr lang="en-US" dirty="0" smtClean="0">
                <a:latin typeface="Times New Roman" panose="02020603050405020304" pitchFamily="18" charset="0"/>
                <a:ea typeface="Times New Roman" panose="02020603050405020304" pitchFamily="18" charset="0"/>
              </a:rPr>
              <a:t>one gets</a:t>
            </a:r>
            <a:endParaRPr lang="en-US" dirty="0"/>
          </a:p>
        </p:txBody>
      </p:sp>
      <p:sp>
        <p:nvSpPr>
          <p:cNvPr id="18" name="Rectangle 22"/>
          <p:cNvSpPr>
            <a:spLocks noChangeArrowheads="1"/>
          </p:cNvSpPr>
          <p:nvPr/>
        </p:nvSpPr>
        <p:spPr bwMode="auto">
          <a:xfrm>
            <a:off x="251520" y="4331177"/>
            <a:ext cx="155537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3884023924"/>
              </p:ext>
            </p:extLst>
          </p:nvPr>
        </p:nvGraphicFramePr>
        <p:xfrm>
          <a:off x="3949102" y="4712226"/>
          <a:ext cx="1296144" cy="680476"/>
        </p:xfrm>
        <a:graphic>
          <a:graphicData uri="http://schemas.openxmlformats.org/presentationml/2006/ole">
            <mc:AlternateContent xmlns:mc="http://schemas.openxmlformats.org/markup-compatibility/2006">
              <mc:Choice xmlns:v="urn:schemas-microsoft-com:vml" Requires="v">
                <p:oleObj spid="_x0000_s7263" name="Equation" r:id="rId12" imgW="647419" imgH="342751" progId="Equation.3">
                  <p:embed/>
                </p:oleObj>
              </mc:Choice>
              <mc:Fallback>
                <p:oleObj name="Equation" r:id="rId12" imgW="647419" imgH="342751" progId="Equation.3">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49102" y="4712226"/>
                        <a:ext cx="1296144" cy="680476"/>
                      </a:xfrm>
                      <a:prstGeom prst="rect">
                        <a:avLst/>
                      </a:prstGeom>
                      <a:noFill/>
                    </p:spPr>
                  </p:pic>
                </p:oleObj>
              </mc:Fallback>
            </mc:AlternateContent>
          </a:graphicData>
        </a:graphic>
      </p:graphicFrame>
      <p:sp>
        <p:nvSpPr>
          <p:cNvPr id="20" name="Rectangle 19"/>
          <p:cNvSpPr/>
          <p:nvPr/>
        </p:nvSpPr>
        <p:spPr>
          <a:xfrm>
            <a:off x="-33695" y="4691823"/>
            <a:ext cx="4009431" cy="400110"/>
          </a:xfrm>
          <a:prstGeom prst="rect">
            <a:avLst/>
          </a:prstGeom>
        </p:spPr>
        <p:txBody>
          <a:bodyPr wrap="none">
            <a:spAutoFit/>
          </a:bodyPr>
          <a:lstStyle/>
          <a:p>
            <a:r>
              <a:rPr lang="en-US" sz="2000" dirty="0" smtClean="0">
                <a:latin typeface="Times New Roman" panose="02020603050405020304" pitchFamily="18" charset="0"/>
                <a:ea typeface="Times New Roman" panose="02020603050405020304" pitchFamily="18" charset="0"/>
              </a:rPr>
              <a:t>Contour integral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a:t>
            </a:r>
            <a:r>
              <a:rPr lang="en-US" sz="2000" baseline="30000" dirty="0" err="1"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and</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C</a:t>
            </a:r>
            <a:r>
              <a:rPr lang="en-US" sz="2000" baseline="30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ea typeface="Times New Roman" panose="02020603050405020304" pitchFamily="18" charset="0"/>
              </a:rPr>
              <a:t>is zero, so:</a:t>
            </a:r>
            <a:endParaRPr lang="en-US" sz="2000" dirty="0"/>
          </a:p>
        </p:txBody>
      </p:sp>
      <p:sp>
        <p:nvSpPr>
          <p:cNvPr id="21"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1152711065"/>
              </p:ext>
            </p:extLst>
          </p:nvPr>
        </p:nvGraphicFramePr>
        <p:xfrm>
          <a:off x="165371" y="5367959"/>
          <a:ext cx="5418129" cy="802686"/>
        </p:xfrm>
        <a:graphic>
          <a:graphicData uri="http://schemas.openxmlformats.org/presentationml/2006/ole">
            <mc:AlternateContent xmlns:mc="http://schemas.openxmlformats.org/markup-compatibility/2006">
              <mc:Choice xmlns:v="urn:schemas-microsoft-com:vml" Requires="v">
                <p:oleObj spid="_x0000_s7264" name="Equation" r:id="rId14" imgW="2654300" imgH="393700" progId="Equation.3">
                  <p:embed/>
                </p:oleObj>
              </mc:Choice>
              <mc:Fallback>
                <p:oleObj name="Equation" r:id="rId14" imgW="2654300" imgH="393700" progId="Equation.3">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5371" y="5367959"/>
                        <a:ext cx="5418129" cy="802686"/>
                      </a:xfrm>
                      <a:prstGeom prst="rect">
                        <a:avLst/>
                      </a:prstGeom>
                      <a:noFill/>
                    </p:spPr>
                  </p:pic>
                </p:oleObj>
              </mc:Fallback>
            </mc:AlternateContent>
          </a:graphicData>
        </a:graphic>
      </p:graphicFrame>
      <p:sp>
        <p:nvSpPr>
          <p:cNvPr id="23" name="Rectangle 22"/>
          <p:cNvSpPr/>
          <p:nvPr/>
        </p:nvSpPr>
        <p:spPr>
          <a:xfrm>
            <a:off x="0" y="6170645"/>
            <a:ext cx="9015119" cy="707886"/>
          </a:xfrm>
          <a:prstGeom prst="rect">
            <a:avLst/>
          </a:prstGeom>
        </p:spPr>
        <p:txBody>
          <a:bodyPr wrap="square">
            <a:spAutoFit/>
          </a:bodyPr>
          <a:lstStyle/>
          <a:p>
            <a:r>
              <a:rPr lang="en-US" sz="2000" dirty="0" smtClean="0">
                <a:latin typeface="Times New Roman" panose="02020603050405020304" pitchFamily="18" charset="0"/>
              </a:rPr>
              <a:t>proving </a:t>
            </a:r>
            <a:r>
              <a:rPr lang="en-US" sz="2000" dirty="0" smtClean="0">
                <a:latin typeface="Times New Roman" panose="02020603050405020304" pitchFamily="18" charset="0"/>
              </a:rPr>
              <a:t>path independency for 2D plane problem, homogeneous material at least in direction “1”, without thermal, body and inertial </a:t>
            </a:r>
            <a:r>
              <a:rPr lang="en-US" sz="2000" dirty="0" smtClean="0">
                <a:latin typeface="Times New Roman" panose="02020603050405020304" pitchFamily="18" charset="0"/>
              </a:rPr>
              <a:t>forces.</a:t>
            </a:r>
            <a:endParaRPr lang="en-US" sz="2000" dirty="0"/>
          </a:p>
        </p:txBody>
      </p:sp>
    </p:spTree>
    <p:extLst>
      <p:ext uri="{BB962C8B-B14F-4D97-AF65-F5344CB8AC3E}">
        <p14:creationId xmlns:p14="http://schemas.microsoft.com/office/powerpoint/2010/main" val="376960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34082"/>
          </a:xfrm>
        </p:spPr>
        <p:txBody>
          <a:bodyPr>
            <a:normAutofit/>
          </a:bodyPr>
          <a:lstStyle/>
          <a:p>
            <a:r>
              <a:rPr lang="en-US" sz="2800" dirty="0" smtClean="0"/>
              <a:t>Physical meaning of J integral and practical consequences</a:t>
            </a:r>
            <a:endParaRPr lang="en-US" sz="2800" dirty="0"/>
          </a:p>
        </p:txBody>
      </p:sp>
      <p:sp>
        <p:nvSpPr>
          <p:cNvPr id="3" name="Content Placeholder 2"/>
          <p:cNvSpPr>
            <a:spLocks noGrp="1"/>
          </p:cNvSpPr>
          <p:nvPr>
            <p:ph idx="1"/>
          </p:nvPr>
        </p:nvSpPr>
        <p:spPr>
          <a:xfrm>
            <a:off x="69227" y="591636"/>
            <a:ext cx="8676456" cy="787174"/>
          </a:xfrm>
        </p:spPr>
        <p:txBody>
          <a:bodyPr>
            <a:normAutofit/>
          </a:bodyPr>
          <a:lstStyle/>
          <a:p>
            <a:pPr marL="0" indent="0">
              <a:lnSpc>
                <a:spcPct val="110000"/>
              </a:lnSpc>
              <a:buNone/>
            </a:pPr>
            <a:r>
              <a:rPr lang="en-US" sz="2000" dirty="0" smtClean="0"/>
              <a:t>It was shown that J integral is valid for the HRR </a:t>
            </a:r>
            <a:r>
              <a:rPr lang="en-US" sz="2000" dirty="0"/>
              <a:t>(</a:t>
            </a:r>
            <a:r>
              <a:rPr lang="en-US" sz="2000" dirty="0" smtClean="0"/>
              <a:t>Hutchinson-</a:t>
            </a:r>
            <a:r>
              <a:rPr lang="en-US" sz="2000" dirty="0" err="1" smtClean="0"/>
              <a:t>Rosengren</a:t>
            </a:r>
            <a:r>
              <a:rPr lang="en-US" sz="2000" dirty="0" smtClean="0"/>
              <a:t>-Rice) stress-strain fields (non-linear material behavior around crack tip):</a:t>
            </a:r>
          </a:p>
          <a:p>
            <a:pPr marL="0" indent="0">
              <a:buNone/>
            </a:pPr>
            <a:endParaRPr lang="en-US" sz="2000" dirty="0"/>
          </a:p>
        </p:txBody>
      </p:sp>
      <p:sp>
        <p:nvSpPr>
          <p:cNvPr id="4" name="Rectangle 2"/>
          <p:cNvSpPr>
            <a:spLocks noChangeArrowheads="1"/>
          </p:cNvSpPr>
          <p:nvPr/>
        </p:nvSpPr>
        <p:spPr bwMode="auto">
          <a:xfrm>
            <a:off x="395535" y="1585391"/>
            <a:ext cx="164589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62710692"/>
              </p:ext>
            </p:extLst>
          </p:nvPr>
        </p:nvGraphicFramePr>
        <p:xfrm>
          <a:off x="421445" y="1325626"/>
          <a:ext cx="3142443" cy="1178416"/>
        </p:xfrm>
        <a:graphic>
          <a:graphicData uri="http://schemas.openxmlformats.org/presentationml/2006/ole">
            <mc:AlternateContent xmlns:mc="http://schemas.openxmlformats.org/markup-compatibility/2006">
              <mc:Choice xmlns:v="urn:schemas-microsoft-com:vml" Requires="v">
                <p:oleObj spid="_x0000_s8233" name="Equation" r:id="rId3" imgW="1688367" imgH="634725" progId="Equation.3">
                  <p:embed/>
                </p:oleObj>
              </mc:Choice>
              <mc:Fallback>
                <p:oleObj name="Equation" r:id="rId3" imgW="1688367" imgH="634725"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45" y="1325626"/>
                        <a:ext cx="3142443" cy="1178416"/>
                      </a:xfrm>
                      <a:prstGeom prst="rect">
                        <a:avLst/>
                      </a:prstGeom>
                      <a:noFill/>
                    </p:spPr>
                  </p:pic>
                </p:oleObj>
              </mc:Fallback>
            </mc:AlternateContent>
          </a:graphicData>
        </a:graphic>
      </p:graphicFrame>
      <p:sp>
        <p:nvSpPr>
          <p:cNvPr id="6" name="Rectangle 4"/>
          <p:cNvSpPr>
            <a:spLocks noChangeArrowheads="1"/>
          </p:cNvSpPr>
          <p:nvPr/>
        </p:nvSpPr>
        <p:spPr bwMode="auto">
          <a:xfrm>
            <a:off x="3779912" y="1670210"/>
            <a:ext cx="13229444" cy="4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94058773"/>
              </p:ext>
            </p:extLst>
          </p:nvPr>
        </p:nvGraphicFramePr>
        <p:xfrm>
          <a:off x="4211960" y="1283035"/>
          <a:ext cx="3086437" cy="1215284"/>
        </p:xfrm>
        <a:graphic>
          <a:graphicData uri="http://schemas.openxmlformats.org/presentationml/2006/ole">
            <mc:AlternateContent xmlns:mc="http://schemas.openxmlformats.org/markup-compatibility/2006">
              <mc:Choice xmlns:v="urn:schemas-microsoft-com:vml" Requires="v">
                <p:oleObj spid="_x0000_s8234" name="Equation" r:id="rId5" imgW="1612900" imgH="635000" progId="Equation.3">
                  <p:embed/>
                </p:oleObj>
              </mc:Choice>
              <mc:Fallback>
                <p:oleObj name="Equation" r:id="rId5" imgW="1612900" imgH="6350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1283035"/>
                        <a:ext cx="3086437" cy="1215284"/>
                      </a:xfrm>
                      <a:prstGeom prst="rect">
                        <a:avLst/>
                      </a:prstGeom>
                      <a:noFill/>
                    </p:spPr>
                  </p:pic>
                </p:oleObj>
              </mc:Fallback>
            </mc:AlternateContent>
          </a:graphicData>
        </a:graphic>
      </p:graphicFrame>
      <p:sp>
        <p:nvSpPr>
          <p:cNvPr id="8" name="Content Placeholder 2"/>
          <p:cNvSpPr txBox="1">
            <a:spLocks/>
          </p:cNvSpPr>
          <p:nvPr/>
        </p:nvSpPr>
        <p:spPr>
          <a:xfrm>
            <a:off x="72994" y="2710623"/>
            <a:ext cx="383934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000" dirty="0" smtClean="0"/>
              <a:t>It was also shown that J integral </a:t>
            </a:r>
          </a:p>
          <a:p>
            <a:pPr marL="0" indent="0">
              <a:buFont typeface="Arial" pitchFamily="34" charset="0"/>
              <a:buNone/>
            </a:pPr>
            <a:r>
              <a:rPr lang="en-US" sz="2000" dirty="0" smtClean="0"/>
              <a:t>is the energy release rate:</a:t>
            </a: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387930683"/>
              </p:ext>
            </p:extLst>
          </p:nvPr>
        </p:nvGraphicFramePr>
        <p:xfrm>
          <a:off x="302104" y="3514227"/>
          <a:ext cx="1458731" cy="749625"/>
        </p:xfrm>
        <a:graphic>
          <a:graphicData uri="http://schemas.openxmlformats.org/presentationml/2006/ole">
            <mc:AlternateContent xmlns:mc="http://schemas.openxmlformats.org/markup-compatibility/2006">
              <mc:Choice xmlns:v="urn:schemas-microsoft-com:vml" Requires="v">
                <p:oleObj spid="_x0000_s8235" name="Equation" r:id="rId7" imgW="685502" imgH="355446" progId="Equation.3">
                  <p:embed/>
                </p:oleObj>
              </mc:Choice>
              <mc:Fallback>
                <p:oleObj name="Equation" r:id="rId7" imgW="685502" imgH="355446"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104" y="3514227"/>
                        <a:ext cx="1458731" cy="749625"/>
                      </a:xfrm>
                      <a:prstGeom prst="rect">
                        <a:avLst/>
                      </a:prstGeom>
                      <a:noFill/>
                    </p:spPr>
                  </p:pic>
                </p:oleObj>
              </mc:Fallback>
            </mc:AlternateContent>
          </a:graphicData>
        </a:graphic>
      </p:graphicFrame>
      <p:pic>
        <p:nvPicPr>
          <p:cNvPr id="8199" name="Picture 7" descr="A3-13"/>
          <p:cNvPicPr>
            <a:picLocks noChangeAspect="1" noChangeArrowheads="1"/>
          </p:cNvPicPr>
          <p:nvPr/>
        </p:nvPicPr>
        <p:blipFill>
          <a:blip r:embed="rId9" cstate="print">
            <a:extLst>
              <a:ext uri="{28A0092B-C50C-407E-A947-70E740481C1C}">
                <a14:useLocalDpi xmlns:a14="http://schemas.microsoft.com/office/drawing/2010/main" val="0"/>
              </a:ext>
            </a:extLst>
          </a:blip>
          <a:srcRect t="1277" b="2553"/>
          <a:stretch>
            <a:fillRect/>
          </a:stretch>
        </p:blipFill>
        <p:spPr bwMode="auto">
          <a:xfrm>
            <a:off x="4716017" y="2722277"/>
            <a:ext cx="4427983" cy="41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a:xfrm>
            <a:off x="14110" y="4304756"/>
            <a:ext cx="4413874" cy="25532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000" dirty="0" smtClean="0"/>
              <a:t>enabling its experimental evaluation. Having also in mind its </a:t>
            </a:r>
            <a:r>
              <a:rPr lang="en-US" sz="2000" dirty="0"/>
              <a:t>physical meaning </a:t>
            </a:r>
            <a:r>
              <a:rPr lang="en-US" sz="2000" dirty="0" smtClean="0"/>
              <a:t>and path </a:t>
            </a:r>
            <a:r>
              <a:rPr lang="en-US" sz="2000" dirty="0" smtClean="0"/>
              <a:t>independency, </a:t>
            </a:r>
            <a:r>
              <a:rPr lang="en-US" sz="2000" dirty="0" smtClean="0"/>
              <a:t>it was not very long after 1968 that J integral numerical calculation emerged. Also, by applying HRR fields, analytical calculation was </a:t>
            </a:r>
            <a:r>
              <a:rPr lang="en-US" sz="2000" dirty="0" smtClean="0"/>
              <a:t>introduced </a:t>
            </a:r>
            <a:r>
              <a:rPr lang="en-US" sz="2000" dirty="0" smtClean="0"/>
              <a:t>(EPRI).</a:t>
            </a:r>
          </a:p>
        </p:txBody>
      </p:sp>
    </p:spTree>
    <p:extLst>
      <p:ext uri="{BB962C8B-B14F-4D97-AF65-F5344CB8AC3E}">
        <p14:creationId xmlns:p14="http://schemas.microsoft.com/office/powerpoint/2010/main" val="3777198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1B1A3C-3E7B-481C-8D9B-B15C0D62765E}"/>
              </a:ext>
            </a:extLst>
          </p:cNvPr>
          <p:cNvSpPr>
            <a:spLocks noGrp="1"/>
          </p:cNvSpPr>
          <p:nvPr>
            <p:ph type="title"/>
          </p:nvPr>
        </p:nvSpPr>
        <p:spPr>
          <a:xfrm>
            <a:off x="0" y="274638"/>
            <a:ext cx="8964488" cy="778098"/>
          </a:xfrm>
        </p:spPr>
        <p:txBody>
          <a:bodyPr>
            <a:normAutofit/>
          </a:bodyPr>
          <a:lstStyle/>
          <a:p>
            <a:r>
              <a:rPr lang="en-US" sz="3600" dirty="0" err="1"/>
              <a:t>Multimaterial</a:t>
            </a:r>
            <a:r>
              <a:rPr lang="en-US" sz="3600" dirty="0"/>
              <a:t> body – welded joint</a:t>
            </a:r>
            <a:endParaRPr lang="sr-Latn-RS" sz="3600" dirty="0"/>
          </a:p>
        </p:txBody>
      </p:sp>
      <p:pic>
        <p:nvPicPr>
          <p:cNvPr id="3074" name="Picture 2">
            <a:extLst>
              <a:ext uri="{FF2B5EF4-FFF2-40B4-BE49-F238E27FC236}">
                <a16:creationId xmlns="" xmlns:a16="http://schemas.microsoft.com/office/drawing/2014/main" id="{F19D747C-7C87-48F3-8AB3-D525C177F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20" t="1111" r="3778"/>
          <a:stretch>
            <a:fillRect/>
          </a:stretch>
        </p:blipFill>
        <p:spPr bwMode="auto">
          <a:xfrm>
            <a:off x="176809" y="1044920"/>
            <a:ext cx="8769519" cy="297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 xmlns:a16="http://schemas.microsoft.com/office/drawing/2014/main" id="{9B987137-0423-4E62-964C-08434BDA65D6}"/>
              </a:ext>
            </a:extLst>
          </p:cNvPr>
          <p:cNvSpPr>
            <a:spLocks noChangeArrowheads="1"/>
          </p:cNvSpPr>
          <p:nvPr/>
        </p:nvSpPr>
        <p:spPr bwMode="auto">
          <a:xfrm>
            <a:off x="395536" y="4149297"/>
            <a:ext cx="138255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r-Latn-RS"/>
          </a:p>
        </p:txBody>
      </p:sp>
      <p:graphicFrame>
        <p:nvGraphicFramePr>
          <p:cNvPr id="5" name="Object 4">
            <a:extLst>
              <a:ext uri="{FF2B5EF4-FFF2-40B4-BE49-F238E27FC236}">
                <a16:creationId xmlns="" xmlns:a16="http://schemas.microsoft.com/office/drawing/2014/main" id="{E36AA8A1-64D7-411C-8D21-7A44FB5849DC}"/>
              </a:ext>
            </a:extLst>
          </p:cNvPr>
          <p:cNvGraphicFramePr>
            <a:graphicFrameLocks noChangeAspect="1"/>
          </p:cNvGraphicFramePr>
          <p:nvPr>
            <p:extLst>
              <p:ext uri="{D42A27DB-BD31-4B8C-83A1-F6EECF244321}">
                <p14:modId xmlns:p14="http://schemas.microsoft.com/office/powerpoint/2010/main" val="766128757"/>
              </p:ext>
            </p:extLst>
          </p:nvPr>
        </p:nvGraphicFramePr>
        <p:xfrm>
          <a:off x="179513" y="4268677"/>
          <a:ext cx="3528392" cy="1014413"/>
        </p:xfrm>
        <a:graphic>
          <a:graphicData uri="http://schemas.openxmlformats.org/presentationml/2006/ole">
            <mc:AlternateContent xmlns:mc="http://schemas.openxmlformats.org/markup-compatibility/2006">
              <mc:Choice xmlns:v="urn:schemas-microsoft-com:vml" Requires="v">
                <p:oleObj spid="_x0000_s3168" r:id="rId4" imgW="1498600" imgH="469900" progId="Equation.2">
                  <p:embed/>
                </p:oleObj>
              </mc:Choice>
              <mc:Fallback>
                <p:oleObj r:id="rId4" imgW="1498600" imgH="469900" progId="Equation.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t="7874"/>
                      <a:stretch>
                        <a:fillRect/>
                      </a:stretch>
                    </p:blipFill>
                    <p:spPr bwMode="auto">
                      <a:xfrm>
                        <a:off x="179513" y="4268677"/>
                        <a:ext cx="3528392" cy="1014413"/>
                      </a:xfrm>
                      <a:prstGeom prst="rect">
                        <a:avLst/>
                      </a:prstGeom>
                      <a:noFill/>
                    </p:spPr>
                  </p:pic>
                </p:oleObj>
              </mc:Fallback>
            </mc:AlternateContent>
          </a:graphicData>
        </a:graphic>
      </p:graphicFrame>
      <p:sp>
        <p:nvSpPr>
          <p:cNvPr id="6" name="Rectangle 6">
            <a:extLst>
              <a:ext uri="{FF2B5EF4-FFF2-40B4-BE49-F238E27FC236}">
                <a16:creationId xmlns="" xmlns:a16="http://schemas.microsoft.com/office/drawing/2014/main" id="{2AD8E4E5-6244-47F2-9944-437BAF012AF5}"/>
              </a:ext>
            </a:extLst>
          </p:cNvPr>
          <p:cNvSpPr>
            <a:spLocks noChangeArrowheads="1"/>
          </p:cNvSpPr>
          <p:nvPr/>
        </p:nvSpPr>
        <p:spPr bwMode="auto">
          <a:xfrm>
            <a:off x="3952167" y="4149080"/>
            <a:ext cx="144237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r-Latn-RS"/>
          </a:p>
        </p:txBody>
      </p:sp>
      <p:graphicFrame>
        <p:nvGraphicFramePr>
          <p:cNvPr id="7" name="Object 6">
            <a:extLst>
              <a:ext uri="{FF2B5EF4-FFF2-40B4-BE49-F238E27FC236}">
                <a16:creationId xmlns="" xmlns:a16="http://schemas.microsoft.com/office/drawing/2014/main" id="{F6FCD3E3-011A-4E9C-9E87-B86686E3CE7B}"/>
              </a:ext>
            </a:extLst>
          </p:cNvPr>
          <p:cNvGraphicFramePr>
            <a:graphicFrameLocks noChangeAspect="1"/>
          </p:cNvGraphicFramePr>
          <p:nvPr>
            <p:extLst>
              <p:ext uri="{D42A27DB-BD31-4B8C-83A1-F6EECF244321}">
                <p14:modId xmlns:p14="http://schemas.microsoft.com/office/powerpoint/2010/main" val="3762989727"/>
              </p:ext>
            </p:extLst>
          </p:nvPr>
        </p:nvGraphicFramePr>
        <p:xfrm>
          <a:off x="3952168" y="4149080"/>
          <a:ext cx="5191832" cy="1079901"/>
        </p:xfrm>
        <a:graphic>
          <a:graphicData uri="http://schemas.openxmlformats.org/presentationml/2006/ole">
            <mc:AlternateContent xmlns:mc="http://schemas.openxmlformats.org/markup-compatibility/2006">
              <mc:Choice xmlns:v="urn:schemas-microsoft-com:vml" Requires="v">
                <p:oleObj spid="_x0000_s3169" r:id="rId6" imgW="2286000" imgH="469900" progId="Equation.2">
                  <p:embed/>
                </p:oleObj>
              </mc:Choice>
              <mc:Fallback>
                <p:oleObj r:id="rId6" imgW="2286000" imgH="469900" progId="Equation.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168" y="4149080"/>
                        <a:ext cx="5191832" cy="1079901"/>
                      </a:xfrm>
                      <a:prstGeom prst="rect">
                        <a:avLst/>
                      </a:prstGeom>
                      <a:noFill/>
                    </p:spPr>
                  </p:pic>
                </p:oleObj>
              </mc:Fallback>
            </mc:AlternateContent>
          </a:graphicData>
        </a:graphic>
      </p:graphicFrame>
      <p:sp>
        <p:nvSpPr>
          <p:cNvPr id="8" name="Rectangle 8">
            <a:extLst>
              <a:ext uri="{FF2B5EF4-FFF2-40B4-BE49-F238E27FC236}">
                <a16:creationId xmlns="" xmlns:a16="http://schemas.microsoft.com/office/drawing/2014/main" id="{25EB1FC2-9272-42A9-BFCD-BAF172299F49}"/>
              </a:ext>
            </a:extLst>
          </p:cNvPr>
          <p:cNvSpPr>
            <a:spLocks noChangeArrowheads="1"/>
          </p:cNvSpPr>
          <p:nvPr/>
        </p:nvSpPr>
        <p:spPr bwMode="auto">
          <a:xfrm>
            <a:off x="212340" y="5309963"/>
            <a:ext cx="12568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r-Latn-RS"/>
          </a:p>
        </p:txBody>
      </p:sp>
      <p:graphicFrame>
        <p:nvGraphicFramePr>
          <p:cNvPr id="9" name="Object 8">
            <a:extLst>
              <a:ext uri="{FF2B5EF4-FFF2-40B4-BE49-F238E27FC236}">
                <a16:creationId xmlns="" xmlns:a16="http://schemas.microsoft.com/office/drawing/2014/main" id="{004D4CF2-3C9B-4044-A3B5-7AD47E25D9F1}"/>
              </a:ext>
            </a:extLst>
          </p:cNvPr>
          <p:cNvGraphicFramePr>
            <a:graphicFrameLocks noChangeAspect="1"/>
          </p:cNvGraphicFramePr>
          <p:nvPr>
            <p:extLst>
              <p:ext uri="{D42A27DB-BD31-4B8C-83A1-F6EECF244321}">
                <p14:modId xmlns:p14="http://schemas.microsoft.com/office/powerpoint/2010/main" val="2447142450"/>
              </p:ext>
            </p:extLst>
          </p:nvPr>
        </p:nvGraphicFramePr>
        <p:xfrm>
          <a:off x="212341" y="5309963"/>
          <a:ext cx="7143960" cy="1079901"/>
        </p:xfrm>
        <a:graphic>
          <a:graphicData uri="http://schemas.openxmlformats.org/presentationml/2006/ole">
            <mc:AlternateContent xmlns:mc="http://schemas.openxmlformats.org/markup-compatibility/2006">
              <mc:Choice xmlns:v="urn:schemas-microsoft-com:vml" Requires="v">
                <p:oleObj spid="_x0000_s3170" r:id="rId8" imgW="3162300" imgH="482600" progId="Equation.2">
                  <p:embed/>
                </p:oleObj>
              </mc:Choice>
              <mc:Fallback>
                <p:oleObj r:id="rId8" imgW="3162300" imgH="482600" progId="Equation.2">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341" y="5309963"/>
                        <a:ext cx="7143960" cy="1079901"/>
                      </a:xfrm>
                      <a:prstGeom prst="rect">
                        <a:avLst/>
                      </a:prstGeom>
                      <a:noFill/>
                    </p:spPr>
                  </p:pic>
                </p:oleObj>
              </mc:Fallback>
            </mc:AlternateContent>
          </a:graphicData>
        </a:graphic>
      </p:graphicFrame>
    </p:spTree>
    <p:extLst>
      <p:ext uri="{BB962C8B-B14F-4D97-AF65-F5344CB8AC3E}">
        <p14:creationId xmlns:p14="http://schemas.microsoft.com/office/powerpoint/2010/main" val="173385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38538-C380-47A6-A6A1-17FC1AA0942D}"/>
              </a:ext>
            </a:extLst>
          </p:cNvPr>
          <p:cNvSpPr>
            <a:spLocks noGrp="1"/>
          </p:cNvSpPr>
          <p:nvPr>
            <p:ph type="title"/>
          </p:nvPr>
        </p:nvSpPr>
        <p:spPr>
          <a:xfrm>
            <a:off x="5029200" y="0"/>
            <a:ext cx="4114800" cy="562074"/>
          </a:xfrm>
        </p:spPr>
        <p:txBody>
          <a:bodyPr>
            <a:normAutofit/>
          </a:bodyPr>
          <a:lstStyle/>
          <a:p>
            <a:r>
              <a:rPr lang="en-US" sz="2800" dirty="0"/>
              <a:t>Numerical example</a:t>
            </a:r>
            <a:endParaRPr lang="sr-Latn-RS" sz="2800" dirty="0"/>
          </a:p>
        </p:txBody>
      </p:sp>
      <p:pic>
        <p:nvPicPr>
          <p:cNvPr id="4098" name="Picture 2">
            <a:extLst>
              <a:ext uri="{FF2B5EF4-FFF2-40B4-BE49-F238E27FC236}">
                <a16:creationId xmlns="" xmlns:a16="http://schemas.microsoft.com/office/drawing/2014/main" id="{C0923B49-5116-4200-A6C6-C7525D6BF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99" t="330" r="7149" b="1645"/>
          <a:stretch>
            <a:fillRect/>
          </a:stretch>
        </p:blipFill>
        <p:spPr bwMode="auto">
          <a:xfrm rot="5400000">
            <a:off x="1530257" y="-981667"/>
            <a:ext cx="6083485" cy="914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 xmlns:a16="http://schemas.microsoft.com/office/drawing/2014/main" id="{2F2B444F-3F62-49C2-94F8-F93A1E0EF3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262" r="9076" b="2498"/>
          <a:stretch>
            <a:fillRect/>
          </a:stretch>
        </p:blipFill>
        <p:spPr bwMode="auto">
          <a:xfrm>
            <a:off x="3635896" y="3789040"/>
            <a:ext cx="3572526" cy="235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90E40CF2-7153-41A4-B784-004192CC003A}"/>
              </a:ext>
            </a:extLst>
          </p:cNvPr>
          <p:cNvSpPr txBox="1"/>
          <p:nvPr/>
        </p:nvSpPr>
        <p:spPr>
          <a:xfrm>
            <a:off x="7033617" y="4077072"/>
            <a:ext cx="2328537" cy="1261884"/>
          </a:xfrm>
          <a:prstGeom prst="rect">
            <a:avLst/>
          </a:prstGeom>
          <a:noFill/>
        </p:spPr>
        <p:txBody>
          <a:bodyPr wrap="square">
            <a:spAutoFit/>
          </a:bodyPr>
          <a:lstStyle/>
          <a:p>
            <a:pPr indent="215900" algn="just" hangingPunct="0">
              <a:spcBef>
                <a:spcPts val="1200"/>
              </a:spcBef>
            </a:pPr>
            <a:r>
              <a:rPr lang="en-US" sz="2200" b="1" i="0" spc="-10"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2200" b="1" i="0" spc="-10" baseline="-25000" dirty="0">
                <a:effectLst/>
                <a:latin typeface="Times New Roman" panose="02020603050405020304" pitchFamily="18" charset="0"/>
                <a:ea typeface="Times New Roman" panose="02020603050405020304" pitchFamily="18" charset="0"/>
                <a:cs typeface="Times New Roman" panose="02020603050405020304" pitchFamily="18" charset="0"/>
              </a:rPr>
              <a:t>W1</a:t>
            </a:r>
            <a:r>
              <a:rPr lang="en-US" sz="2200" b="1" i="0" spc="-10"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2200" b="1" i="0" spc="-1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200" b="1" i="0" spc="-10"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2200" b="1" i="0" spc="-10" baseline="-25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200" b="1" i="0" spc="-1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r-Latn-RS" sz="2200" b="1" i="1" dirty="0">
              <a:effectLst/>
              <a:latin typeface="Swiss"/>
              <a:ea typeface="Times New Roman" panose="02020603050405020304" pitchFamily="18" charset="0"/>
              <a:cs typeface="Times New Roman" panose="02020603050405020304" pitchFamily="18" charset="0"/>
            </a:endParaRPr>
          </a:p>
          <a:p>
            <a:pPr indent="215900" algn="just" hangingPunct="0">
              <a:spcBef>
                <a:spcPts val="600"/>
              </a:spcBef>
              <a:spcAft>
                <a:spcPts val="600"/>
              </a:spcAft>
            </a:pPr>
            <a:r>
              <a:rPr lang="en-US" sz="2200" b="1" i="0" spc="-10"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2200" b="1" i="0" spc="-10" baseline="-25000" dirty="0">
                <a:effectLst/>
                <a:latin typeface="Times New Roman" panose="02020603050405020304" pitchFamily="18" charset="0"/>
                <a:ea typeface="Times New Roman" panose="02020603050405020304" pitchFamily="18" charset="0"/>
                <a:cs typeface="Times New Roman" panose="02020603050405020304" pitchFamily="18" charset="0"/>
              </a:rPr>
              <a:t>W2</a:t>
            </a:r>
            <a:r>
              <a:rPr lang="en-US" sz="2200" b="1" i="0" spc="-10"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2200" b="1" i="0" spc="-1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200" b="1" i="0" spc="-10"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2200" b="1" i="0" spc="-10" baseline="-25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200" b="1" i="0" spc="-10"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2200" b="1" i="0" spc="-10" baseline="-25000" dirty="0">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2200" b="1" i="0" spc="-1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r-Latn-RS" sz="2200" b="1" i="1" dirty="0">
              <a:effectLst/>
              <a:latin typeface="Swiss"/>
              <a:ea typeface="Times New Roman" panose="02020603050405020304" pitchFamily="18" charset="0"/>
              <a:cs typeface="Times New Roman" panose="02020603050405020304" pitchFamily="18" charset="0"/>
            </a:endParaRPr>
          </a:p>
          <a:p>
            <a:r>
              <a:rPr lang="en-US" sz="2200" b="1" spc="-10" dirty="0" smtClean="0">
                <a:effectLst/>
                <a:latin typeface="Times New Roman" panose="02020603050405020304" pitchFamily="18" charset="0"/>
                <a:ea typeface="Times New Roman" panose="02020603050405020304" pitchFamily="18" charset="0"/>
              </a:rPr>
              <a:t>J</a:t>
            </a:r>
            <a:r>
              <a:rPr lang="en-US" sz="2200" b="1" spc="-10" baseline="-25000" dirty="0" smtClean="0">
                <a:effectLst/>
                <a:latin typeface="Times New Roman" panose="02020603050405020304" pitchFamily="18" charset="0"/>
                <a:ea typeface="Times New Roman" panose="02020603050405020304" pitchFamily="18" charset="0"/>
              </a:rPr>
              <a:t>W3</a:t>
            </a:r>
            <a:r>
              <a:rPr lang="en-US" sz="2200" b="1" spc="-10" dirty="0" smtClean="0">
                <a:effectLst/>
                <a:latin typeface="Times New Roman" panose="02020603050405020304" pitchFamily="18" charset="0"/>
                <a:ea typeface="Times New Roman" panose="02020603050405020304" pitchFamily="18" charset="0"/>
              </a:rPr>
              <a:t>=J</a:t>
            </a:r>
            <a:r>
              <a:rPr lang="en-US" sz="2200" b="1" spc="-10" baseline="-25000" dirty="0" smtClean="0">
                <a:effectLst/>
                <a:latin typeface="Times New Roman" panose="02020603050405020304" pitchFamily="18" charset="0"/>
                <a:ea typeface="Times New Roman" panose="02020603050405020304" pitchFamily="18" charset="0"/>
              </a:rPr>
              <a:t>3</a:t>
            </a:r>
            <a:r>
              <a:rPr lang="en-US" sz="2200" b="1" spc="-10" dirty="0" smtClean="0">
                <a:effectLst/>
                <a:latin typeface="Times New Roman" panose="02020603050405020304" pitchFamily="18" charset="0"/>
                <a:ea typeface="Times New Roman" panose="02020603050405020304" pitchFamily="18" charset="0"/>
              </a:rPr>
              <a:t>+</a:t>
            </a:r>
            <a:r>
              <a:rPr lang="en-US" sz="2200" b="1" spc="-10" dirty="0">
                <a:latin typeface="Times New Roman" panose="02020603050405020304" pitchFamily="18" charset="0"/>
                <a:ea typeface="Times New Roman" panose="02020603050405020304" pitchFamily="18" charset="0"/>
                <a:cs typeface="Times New Roman" panose="02020603050405020304" pitchFamily="18" charset="0"/>
              </a:rPr>
              <a:t>J</a:t>
            </a:r>
            <a:r>
              <a:rPr lang="en-US" sz="2200" b="1" spc="-10" baseline="-25000" dirty="0">
                <a:latin typeface="Times New Roman" panose="02020603050405020304" pitchFamily="18" charset="0"/>
                <a:ea typeface="Times New Roman" panose="02020603050405020304" pitchFamily="18" charset="0"/>
                <a:cs typeface="Times New Roman" panose="02020603050405020304" pitchFamily="18" charset="0"/>
              </a:rPr>
              <a:t>4</a:t>
            </a:r>
            <a:r>
              <a:rPr lang="en-US" sz="2200" b="1" spc="-10" dirty="0">
                <a:latin typeface="Times New Roman" panose="02020603050405020304" pitchFamily="18" charset="0"/>
                <a:ea typeface="Times New Roman" panose="02020603050405020304" pitchFamily="18" charset="0"/>
                <a:cs typeface="Times New Roman" panose="02020603050405020304" pitchFamily="18" charset="0"/>
              </a:rPr>
              <a:t>+J</a:t>
            </a:r>
            <a:r>
              <a:rPr lang="en-US" sz="2200" b="1" spc="-10" baseline="-25000" dirty="0">
                <a:latin typeface="Times New Roman" panose="02020603050405020304" pitchFamily="18" charset="0"/>
                <a:ea typeface="Times New Roman" panose="02020603050405020304" pitchFamily="18" charset="0"/>
                <a:cs typeface="Times New Roman" panose="02020603050405020304" pitchFamily="18" charset="0"/>
              </a:rPr>
              <a:t>5</a:t>
            </a:r>
            <a:r>
              <a:rPr lang="en-US" sz="2200" b="1" spc="-10" dirty="0" smtClean="0">
                <a:effectLst/>
                <a:latin typeface="Times New Roman" panose="02020603050405020304" pitchFamily="18" charset="0"/>
                <a:ea typeface="Times New Roman" panose="02020603050405020304" pitchFamily="18" charset="0"/>
              </a:rPr>
              <a:t>+J</a:t>
            </a:r>
            <a:r>
              <a:rPr lang="en-US" sz="2200" b="1" spc="-10" baseline="-25000" dirty="0" smtClean="0">
                <a:effectLst/>
                <a:latin typeface="Times New Roman" panose="02020603050405020304" pitchFamily="18" charset="0"/>
                <a:ea typeface="Times New Roman" panose="02020603050405020304" pitchFamily="18" charset="0"/>
              </a:rPr>
              <a:t>6</a:t>
            </a:r>
            <a:endParaRPr lang="sr-Latn-RS" sz="2200" b="1" baseline="-25000" dirty="0"/>
          </a:p>
        </p:txBody>
      </p:sp>
    </p:spTree>
    <p:extLst>
      <p:ext uri="{BB962C8B-B14F-4D97-AF65-F5344CB8AC3E}">
        <p14:creationId xmlns:p14="http://schemas.microsoft.com/office/powerpoint/2010/main" val="3393712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3FBA5A-4761-4F62-8BC8-17A71EEAAC96}"/>
              </a:ext>
            </a:extLst>
          </p:cNvPr>
          <p:cNvSpPr>
            <a:spLocks noGrp="1"/>
          </p:cNvSpPr>
          <p:nvPr>
            <p:ph type="title"/>
          </p:nvPr>
        </p:nvSpPr>
        <p:spPr>
          <a:xfrm>
            <a:off x="0" y="0"/>
            <a:ext cx="8229600" cy="418058"/>
          </a:xfrm>
        </p:spPr>
        <p:txBody>
          <a:bodyPr>
            <a:normAutofit fontScale="90000"/>
          </a:bodyPr>
          <a:lstStyle/>
          <a:p>
            <a:r>
              <a:rPr lang="en-US" sz="2800" dirty="0"/>
              <a:t>Undermatched welded joint</a:t>
            </a:r>
            <a:endParaRPr lang="sr-Latn-RS" sz="2800" dirty="0"/>
          </a:p>
        </p:txBody>
      </p:sp>
      <p:sp>
        <p:nvSpPr>
          <p:cNvPr id="3" name="Rectangle 2"/>
          <p:cNvSpPr>
            <a:spLocks noChangeArrowheads="1"/>
          </p:cNvSpPr>
          <p:nvPr/>
        </p:nvSpPr>
        <p:spPr bwMode="auto">
          <a:xfrm>
            <a:off x="6732240" y="39244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306664"/>
            <a:ext cx="3798264" cy="247487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0" y="3717032"/>
            <a:ext cx="2627784" cy="29335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dirty="0" err="1" smtClean="0"/>
              <a:t>J</a:t>
            </a:r>
            <a:r>
              <a:rPr lang="en-GB" sz="2000" baseline="-25000" dirty="0" err="1" smtClean="0"/>
              <a:t>ave</a:t>
            </a:r>
            <a:r>
              <a:rPr lang="en-GB" sz="2000" dirty="0" smtClean="0"/>
              <a:t> is the average value for 6 inner paths in 3 layers of elements, each with 2x2 Gauss integration point:  8,9,12,15,18;  7,10,13,16,19;  6,11,14,17,20.</a:t>
            </a:r>
          </a:p>
          <a:p>
            <a:pPr marL="0" indent="0">
              <a:buFont typeface="Arial" pitchFamily="34" charset="0"/>
              <a:buNone/>
            </a:pPr>
            <a:endParaRPr lang="en-GB"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8988166"/>
              </p:ext>
            </p:extLst>
          </p:nvPr>
        </p:nvGraphicFramePr>
        <p:xfrm>
          <a:off x="956789" y="489695"/>
          <a:ext cx="7272811" cy="2743200"/>
        </p:xfrm>
        <a:graphic>
          <a:graphicData uri="http://schemas.openxmlformats.org/drawingml/2006/table">
            <a:tbl>
              <a:tblPr>
                <a:tableStyleId>{5C22544A-7EE6-4342-B048-85BDC9FD1C3A}</a:tableStyleId>
              </a:tblPr>
              <a:tblGrid>
                <a:gridCol w="1038973"/>
                <a:gridCol w="1038973"/>
                <a:gridCol w="1038973"/>
                <a:gridCol w="1038973"/>
                <a:gridCol w="1038973"/>
                <a:gridCol w="1038973"/>
                <a:gridCol w="1038973"/>
              </a:tblGrid>
              <a:tr h="0">
                <a:tc>
                  <a:txBody>
                    <a:bodyPr/>
                    <a:lstStyle/>
                    <a:p>
                      <a:pPr marL="0" marR="0" algn="ctr">
                        <a:spcBef>
                          <a:spcPts val="0"/>
                        </a:spcBef>
                        <a:spcAft>
                          <a:spcPts val="0"/>
                        </a:spcAft>
                      </a:pPr>
                      <a:r>
                        <a:rPr lang="en-GB" sz="1800" dirty="0">
                          <a:effectLst/>
                        </a:rPr>
                        <a:t>J</a:t>
                      </a:r>
                      <a:r>
                        <a:rPr lang="en-GB" sz="1800" baseline="-25000" dirty="0">
                          <a:effectLst/>
                        </a:rPr>
                        <a:t>1</a:t>
                      </a:r>
                      <a:endParaRPr lang="en-US" sz="1800" dirty="0">
                        <a:effectLst/>
                      </a:endParaRPr>
                    </a:p>
                    <a:p>
                      <a:pPr marL="0" marR="0" algn="ctr">
                        <a:spcBef>
                          <a:spcPts val="0"/>
                        </a:spcBef>
                        <a:spcAft>
                          <a:spcPts val="0"/>
                        </a:spcAft>
                      </a:pPr>
                      <a:r>
                        <a:rPr lang="en-GB" sz="1800" dirty="0">
                          <a:effectLst/>
                        </a:rPr>
                        <a:t>(N/mm)</a:t>
                      </a:r>
                      <a:endParaRPr lang="en-US" sz="18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J</a:t>
                      </a:r>
                      <a:r>
                        <a:rPr lang="en-GB" sz="1800" baseline="-25000">
                          <a:effectLst/>
                        </a:rPr>
                        <a:t>2</a:t>
                      </a:r>
                      <a:endParaRPr lang="en-US" sz="1800">
                        <a:effectLst/>
                      </a:endParaRPr>
                    </a:p>
                    <a:p>
                      <a:pPr marL="0" marR="0" algn="ctr">
                        <a:spcBef>
                          <a:spcPts val="0"/>
                        </a:spcBef>
                        <a:spcAft>
                          <a:spcPts val="0"/>
                        </a:spcAft>
                      </a:pPr>
                      <a:r>
                        <a:rPr lang="en-GB" sz="1800">
                          <a:effectLst/>
                        </a:rPr>
                        <a:t>(N/mm)</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J</a:t>
                      </a:r>
                      <a:r>
                        <a:rPr lang="en-GB" sz="1800" baseline="-25000">
                          <a:effectLst/>
                        </a:rPr>
                        <a:t>3</a:t>
                      </a:r>
                      <a:endParaRPr lang="en-US" sz="1800">
                        <a:effectLst/>
                      </a:endParaRPr>
                    </a:p>
                    <a:p>
                      <a:pPr marL="0" marR="0" algn="ctr">
                        <a:spcBef>
                          <a:spcPts val="0"/>
                        </a:spcBef>
                        <a:spcAft>
                          <a:spcPts val="0"/>
                        </a:spcAft>
                      </a:pPr>
                      <a:r>
                        <a:rPr lang="en-GB" sz="1800">
                          <a:effectLst/>
                        </a:rPr>
                        <a:t>(N/mm)</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dirty="0">
                          <a:effectLst/>
                        </a:rPr>
                        <a:t>l</a:t>
                      </a:r>
                      <a:r>
                        <a:rPr lang="en-GB" sz="1800" baseline="-25000" dirty="0">
                          <a:effectLst/>
                        </a:rPr>
                        <a:t>1</a:t>
                      </a:r>
                      <a:r>
                        <a:rPr lang="en-GB" sz="1800" dirty="0">
                          <a:effectLst/>
                        </a:rPr>
                        <a:t> </a:t>
                      </a:r>
                      <a:endParaRPr lang="en-US" sz="1800" dirty="0">
                        <a:effectLst/>
                      </a:endParaRPr>
                    </a:p>
                    <a:p>
                      <a:pPr marL="0" marR="0" algn="ctr">
                        <a:spcBef>
                          <a:spcPts val="0"/>
                        </a:spcBef>
                        <a:spcAft>
                          <a:spcPts val="0"/>
                        </a:spcAft>
                      </a:pPr>
                      <a:r>
                        <a:rPr lang="en-GB" sz="1800" dirty="0">
                          <a:effectLst/>
                        </a:rPr>
                        <a:t>(N/mm)</a:t>
                      </a:r>
                      <a:endParaRPr lang="en-US" sz="18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l</a:t>
                      </a:r>
                      <a:r>
                        <a:rPr lang="en-GB" sz="1800" baseline="-25000">
                          <a:effectLst/>
                        </a:rPr>
                        <a:t>2</a:t>
                      </a:r>
                      <a:r>
                        <a:rPr lang="en-GB" sz="1800">
                          <a:effectLst/>
                        </a:rPr>
                        <a:t> </a:t>
                      </a:r>
                      <a:endParaRPr lang="en-US" sz="1800">
                        <a:effectLst/>
                      </a:endParaRPr>
                    </a:p>
                    <a:p>
                      <a:pPr marL="0" marR="0" algn="ctr">
                        <a:spcBef>
                          <a:spcPts val="0"/>
                        </a:spcBef>
                        <a:spcAft>
                          <a:spcPts val="0"/>
                        </a:spcAft>
                      </a:pPr>
                      <a:r>
                        <a:rPr lang="en-GB" sz="1800">
                          <a:effectLst/>
                        </a:rPr>
                        <a:t>(N/mm)</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dirty="0">
                          <a:effectLst/>
                        </a:rPr>
                        <a:t>l</a:t>
                      </a:r>
                      <a:r>
                        <a:rPr lang="en-GB" sz="1800" baseline="-25000" dirty="0">
                          <a:effectLst/>
                        </a:rPr>
                        <a:t>3</a:t>
                      </a:r>
                      <a:r>
                        <a:rPr lang="en-GB" sz="1800" dirty="0">
                          <a:effectLst/>
                        </a:rPr>
                        <a:t> </a:t>
                      </a:r>
                      <a:endParaRPr lang="en-US" sz="1800" dirty="0">
                        <a:effectLst/>
                      </a:endParaRPr>
                    </a:p>
                    <a:p>
                      <a:pPr marL="0" marR="0" algn="ctr">
                        <a:spcBef>
                          <a:spcPts val="0"/>
                        </a:spcBef>
                        <a:spcAft>
                          <a:spcPts val="0"/>
                        </a:spcAft>
                      </a:pPr>
                      <a:r>
                        <a:rPr lang="en-GB" sz="1800" dirty="0">
                          <a:effectLst/>
                        </a:rPr>
                        <a:t>(N/mm)</a:t>
                      </a:r>
                      <a:endParaRPr lang="en-US" sz="18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J</a:t>
                      </a:r>
                      <a:r>
                        <a:rPr lang="en-GB" sz="1800" baseline="-25000">
                          <a:effectLst/>
                        </a:rPr>
                        <a:t>AVE</a:t>
                      </a:r>
                      <a:endParaRPr lang="en-US" sz="1800">
                        <a:effectLst/>
                      </a:endParaRPr>
                    </a:p>
                    <a:p>
                      <a:pPr marL="0" marR="0" algn="ctr">
                        <a:spcBef>
                          <a:spcPts val="0"/>
                        </a:spcBef>
                        <a:spcAft>
                          <a:spcPts val="0"/>
                        </a:spcAft>
                      </a:pPr>
                      <a:r>
                        <a:rPr lang="en-GB" sz="1800">
                          <a:effectLst/>
                        </a:rPr>
                        <a:t>(N/mm)</a:t>
                      </a:r>
                      <a:endParaRPr lang="en-US" sz="1800">
                        <a:effectLst/>
                        <a:latin typeface="Times New Roman" panose="02020603050405020304" pitchFamily="18" charset="0"/>
                        <a:ea typeface="Times New Roman" panose="02020603050405020304" pitchFamily="18" charset="0"/>
                      </a:endParaRPr>
                    </a:p>
                  </a:txBody>
                  <a:tcPr marL="17780" marR="17780" marT="0" marB="0"/>
                </a:tc>
              </a:tr>
              <a:tr h="0">
                <a:tc>
                  <a:txBody>
                    <a:bodyPr/>
                    <a:lstStyle/>
                    <a:p>
                      <a:pPr marL="0" marR="0" algn="ctr">
                        <a:spcBef>
                          <a:spcPts val="0"/>
                        </a:spcBef>
                        <a:spcAft>
                          <a:spcPts val="0"/>
                        </a:spcAft>
                      </a:pPr>
                      <a:r>
                        <a:rPr lang="en-GB" sz="1800">
                          <a:effectLst/>
                        </a:rPr>
                        <a:t>41.306</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42.278</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44.679</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-0.790</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0.341</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-0.350</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39.715</a:t>
                      </a:r>
                      <a:endParaRPr lang="en-US" sz="1800">
                        <a:effectLst/>
                        <a:latin typeface="Times New Roman" panose="02020603050405020304" pitchFamily="18" charset="0"/>
                        <a:ea typeface="Times New Roman" panose="02020603050405020304" pitchFamily="18" charset="0"/>
                      </a:endParaRPr>
                    </a:p>
                  </a:txBody>
                  <a:tcPr marL="17780" marR="17780" marT="0" marB="0"/>
                </a:tc>
              </a:tr>
              <a:tr h="0">
                <a:tc>
                  <a:txBody>
                    <a:bodyPr/>
                    <a:lstStyle/>
                    <a:p>
                      <a:pPr marL="0" marR="0" algn="ctr">
                        <a:spcBef>
                          <a:spcPts val="0"/>
                        </a:spcBef>
                        <a:spcAft>
                          <a:spcPts val="0"/>
                        </a:spcAft>
                      </a:pPr>
                      <a:r>
                        <a:rPr lang="en-GB" sz="1800">
                          <a:effectLst/>
                        </a:rPr>
                        <a:t>72.604</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dirty="0">
                          <a:effectLst/>
                        </a:rPr>
                        <a:t>71.227</a:t>
                      </a:r>
                      <a:endParaRPr lang="en-US" sz="18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79.238</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-2.998</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2.661</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-1.039</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68.318</a:t>
                      </a:r>
                      <a:endParaRPr lang="en-US" sz="1800">
                        <a:effectLst/>
                        <a:latin typeface="Times New Roman" panose="02020603050405020304" pitchFamily="18" charset="0"/>
                        <a:ea typeface="Times New Roman" panose="02020603050405020304" pitchFamily="18" charset="0"/>
                      </a:endParaRPr>
                    </a:p>
                  </a:txBody>
                  <a:tcPr marL="17780" marR="17780" marT="0" marB="0"/>
                </a:tc>
              </a:tr>
              <a:tr h="0">
                <a:tc>
                  <a:txBody>
                    <a:bodyPr/>
                    <a:lstStyle/>
                    <a:p>
                      <a:pPr marL="0" marR="0" algn="ctr">
                        <a:spcBef>
                          <a:spcPts val="0"/>
                        </a:spcBef>
                        <a:spcAft>
                          <a:spcPts val="0"/>
                        </a:spcAft>
                      </a:pPr>
                      <a:r>
                        <a:rPr lang="en-GB" sz="1800">
                          <a:effectLst/>
                        </a:rPr>
                        <a:t>100.481</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95.6042</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dirty="0">
                          <a:effectLst/>
                        </a:rPr>
                        <a:t>106.957</a:t>
                      </a:r>
                      <a:endParaRPr lang="en-US" sz="18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-5.582</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5.808</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-4.167</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92.567</a:t>
                      </a:r>
                      <a:endParaRPr lang="en-US" sz="1800">
                        <a:effectLst/>
                        <a:latin typeface="Times New Roman" panose="02020603050405020304" pitchFamily="18" charset="0"/>
                        <a:ea typeface="Times New Roman" panose="02020603050405020304" pitchFamily="18" charset="0"/>
                      </a:endParaRPr>
                    </a:p>
                  </a:txBody>
                  <a:tcPr marL="17780" marR="17780" marT="0" marB="0"/>
                </a:tc>
              </a:tr>
              <a:tr h="0">
                <a:tc>
                  <a:txBody>
                    <a:bodyPr/>
                    <a:lstStyle/>
                    <a:p>
                      <a:pPr marL="0" marR="0" algn="ctr">
                        <a:spcBef>
                          <a:spcPts val="0"/>
                        </a:spcBef>
                        <a:spcAft>
                          <a:spcPts val="0"/>
                        </a:spcAft>
                      </a:pPr>
                      <a:r>
                        <a:rPr lang="en-GB" sz="1800">
                          <a:effectLst/>
                        </a:rPr>
                        <a:t>133.131</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124.831</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dirty="0">
                          <a:effectLst/>
                        </a:rPr>
                        <a:t>139.410</a:t>
                      </a:r>
                      <a:endParaRPr lang="en-US" sz="18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-8.226</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9.081</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-7.270</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122.440</a:t>
                      </a:r>
                      <a:endParaRPr lang="en-US" sz="1800">
                        <a:effectLst/>
                        <a:latin typeface="Times New Roman" panose="02020603050405020304" pitchFamily="18" charset="0"/>
                        <a:ea typeface="Times New Roman" panose="02020603050405020304" pitchFamily="18" charset="0"/>
                      </a:endParaRPr>
                    </a:p>
                  </a:txBody>
                  <a:tcPr marL="17780" marR="17780" marT="0" marB="0"/>
                </a:tc>
              </a:tr>
              <a:tr h="0">
                <a:tc>
                  <a:txBody>
                    <a:bodyPr/>
                    <a:lstStyle/>
                    <a:p>
                      <a:pPr marL="0" marR="0" algn="ctr">
                        <a:spcBef>
                          <a:spcPts val="0"/>
                        </a:spcBef>
                        <a:spcAft>
                          <a:spcPts val="0"/>
                        </a:spcAft>
                      </a:pPr>
                      <a:r>
                        <a:rPr lang="en-GB" sz="1800">
                          <a:effectLst/>
                        </a:rPr>
                        <a:t>160.795</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149.400</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dirty="0">
                          <a:effectLst/>
                        </a:rPr>
                        <a:t>166.615</a:t>
                      </a:r>
                      <a:endParaRPr lang="en-US" sz="18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-11.308</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12.088</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-10.070</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148.362</a:t>
                      </a:r>
                      <a:endParaRPr lang="en-US" sz="1800">
                        <a:effectLst/>
                        <a:latin typeface="Times New Roman" panose="02020603050405020304" pitchFamily="18" charset="0"/>
                        <a:ea typeface="Times New Roman" panose="02020603050405020304" pitchFamily="18" charset="0"/>
                      </a:endParaRPr>
                    </a:p>
                  </a:txBody>
                  <a:tcPr marL="17780" marR="17780" marT="0" marB="0"/>
                </a:tc>
              </a:tr>
              <a:tr h="0">
                <a:tc>
                  <a:txBody>
                    <a:bodyPr/>
                    <a:lstStyle/>
                    <a:p>
                      <a:pPr marL="0" marR="0" algn="ctr">
                        <a:spcBef>
                          <a:spcPts val="0"/>
                        </a:spcBef>
                        <a:spcAft>
                          <a:spcPts val="0"/>
                        </a:spcAft>
                      </a:pPr>
                      <a:r>
                        <a:rPr lang="en-GB" sz="1800">
                          <a:effectLst/>
                        </a:rPr>
                        <a:t>202.666</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187.190</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206.002</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dirty="0">
                          <a:effectLst/>
                        </a:rPr>
                        <a:t>-16.322</a:t>
                      </a:r>
                      <a:endParaRPr lang="en-US" sz="18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16.497</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-14.327</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188.772</a:t>
                      </a:r>
                      <a:endParaRPr lang="en-US" sz="1800">
                        <a:effectLst/>
                        <a:latin typeface="Times New Roman" panose="02020603050405020304" pitchFamily="18" charset="0"/>
                        <a:ea typeface="Times New Roman" panose="02020603050405020304" pitchFamily="18" charset="0"/>
                      </a:endParaRPr>
                    </a:p>
                  </a:txBody>
                  <a:tcPr marL="17780" marR="17780" marT="0" marB="0"/>
                </a:tc>
              </a:tr>
              <a:tr h="0">
                <a:tc>
                  <a:txBody>
                    <a:bodyPr/>
                    <a:lstStyle/>
                    <a:p>
                      <a:pPr marL="0" marR="0" algn="ctr">
                        <a:spcBef>
                          <a:spcPts val="0"/>
                        </a:spcBef>
                        <a:spcAft>
                          <a:spcPts val="0"/>
                        </a:spcAft>
                      </a:pPr>
                      <a:r>
                        <a:rPr lang="en-GB" sz="1800">
                          <a:effectLst/>
                        </a:rPr>
                        <a:t>223.504</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205.236</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225.386</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dirty="0">
                          <a:effectLst/>
                        </a:rPr>
                        <a:t>-18.716</a:t>
                      </a:r>
                      <a:endParaRPr lang="en-US" sz="18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dirty="0">
                          <a:effectLst/>
                        </a:rPr>
                        <a:t>19.324</a:t>
                      </a:r>
                      <a:endParaRPr lang="en-US" sz="18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-17.222</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209.220</a:t>
                      </a:r>
                      <a:endParaRPr lang="en-US" sz="1800">
                        <a:effectLst/>
                        <a:latin typeface="Times New Roman" panose="02020603050405020304" pitchFamily="18" charset="0"/>
                        <a:ea typeface="Times New Roman" panose="02020603050405020304" pitchFamily="18" charset="0"/>
                      </a:endParaRPr>
                    </a:p>
                  </a:txBody>
                  <a:tcPr marL="17780" marR="17780" marT="0" marB="0"/>
                </a:tc>
              </a:tr>
              <a:tr h="0">
                <a:tc>
                  <a:txBody>
                    <a:bodyPr/>
                    <a:lstStyle/>
                    <a:p>
                      <a:pPr marL="0" marR="0" algn="ctr">
                        <a:spcBef>
                          <a:spcPts val="0"/>
                        </a:spcBef>
                        <a:spcAft>
                          <a:spcPts val="0"/>
                        </a:spcAft>
                      </a:pPr>
                      <a:r>
                        <a:rPr lang="en-GB" sz="1800">
                          <a:effectLst/>
                        </a:rPr>
                        <a:t>247.370</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225.526</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247.658</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a:effectLst/>
                        </a:rPr>
                        <a:t>-21.401</a:t>
                      </a:r>
                      <a:endParaRPr lang="en-US" sz="18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dirty="0">
                          <a:effectLst/>
                        </a:rPr>
                        <a:t>23.043</a:t>
                      </a:r>
                      <a:endParaRPr lang="en-US" sz="18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dirty="0">
                          <a:effectLst/>
                        </a:rPr>
                        <a:t>-20.973</a:t>
                      </a:r>
                      <a:endParaRPr lang="en-US" sz="18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1800" dirty="0">
                          <a:effectLst/>
                        </a:rPr>
                        <a:t>232.632</a:t>
                      </a:r>
                      <a:endParaRPr lang="en-US" sz="1800" dirty="0">
                        <a:effectLst/>
                        <a:latin typeface="Times New Roman" panose="02020603050405020304" pitchFamily="18" charset="0"/>
                        <a:ea typeface="Times New Roman" panose="02020603050405020304" pitchFamily="18" charset="0"/>
                      </a:endParaRPr>
                    </a:p>
                  </a:txBody>
                  <a:tcPr marL="17780" marR="17780" marT="0" marB="0"/>
                </a:tc>
              </a:tr>
            </a:tbl>
          </a:graphicData>
        </a:graphic>
      </p:graphicFrame>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739" t="41284" r="60193" b="36183"/>
          <a:stretch/>
        </p:blipFill>
        <p:spPr bwMode="auto">
          <a:xfrm>
            <a:off x="2267744" y="4164905"/>
            <a:ext cx="4045840" cy="269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22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018"/>
            <a:ext cx="9144000" cy="4702125"/>
          </a:xfrm>
        </p:spPr>
        <p:txBody>
          <a:bodyPr>
            <a:normAutofit fontScale="85000" lnSpcReduction="10000"/>
          </a:bodyPr>
          <a:lstStyle/>
          <a:p>
            <a:pPr marL="0" indent="0">
              <a:buNone/>
            </a:pPr>
            <a:r>
              <a:rPr lang="en-GB" sz="3100" dirty="0"/>
              <a:t>As may be seen in Table 1, the finite element results confirm the theoretical analysis of the material interface effect on the J-integral value. </a:t>
            </a:r>
            <a:r>
              <a:rPr lang="en-GB" sz="3100" dirty="0" smtClean="0"/>
              <a:t>The </a:t>
            </a:r>
            <a:r>
              <a:rPr lang="en-GB" sz="3100" dirty="0"/>
              <a:t>largest difference (J</a:t>
            </a:r>
            <a:r>
              <a:rPr lang="en-GB" sz="3100" baseline="-25000" dirty="0"/>
              <a:t>1</a:t>
            </a:r>
            <a:r>
              <a:rPr lang="en-GB" sz="3100" dirty="0"/>
              <a:t> and J</a:t>
            </a:r>
            <a:r>
              <a:rPr lang="en-GB" sz="3100" baseline="-25000" dirty="0"/>
              <a:t>2</a:t>
            </a:r>
            <a:r>
              <a:rPr lang="en-GB" sz="3100" dirty="0"/>
              <a:t>) is cca 9%, while the numerical error may be estimated to cca </a:t>
            </a:r>
            <a:r>
              <a:rPr lang="en-GB" sz="3100" dirty="0" smtClean="0"/>
              <a:t>2.5%. </a:t>
            </a:r>
            <a:r>
              <a:rPr lang="en-GB" sz="3100" dirty="0"/>
              <a:t>On the other hand, </a:t>
            </a:r>
            <a:r>
              <a:rPr lang="en-GB" sz="3100" dirty="0" smtClean="0"/>
              <a:t>for </a:t>
            </a:r>
            <a:r>
              <a:rPr lang="en-GB" sz="3100" dirty="0"/>
              <a:t>values of the modified </a:t>
            </a:r>
            <a:r>
              <a:rPr lang="en-GB" sz="3100" dirty="0" smtClean="0"/>
              <a:t>J-integral, </a:t>
            </a:r>
            <a:r>
              <a:rPr lang="en-GB" sz="3100" dirty="0"/>
              <a:t>denoted here as J</a:t>
            </a:r>
            <a:r>
              <a:rPr lang="en-GB" sz="3100" baseline="-25000" dirty="0"/>
              <a:t>W</a:t>
            </a:r>
            <a:r>
              <a:rPr lang="en-GB" sz="3100" dirty="0"/>
              <a:t>), shown in Table 2, </a:t>
            </a:r>
            <a:r>
              <a:rPr lang="en-GB" sz="3100" dirty="0" smtClean="0"/>
              <a:t>one </a:t>
            </a:r>
            <a:r>
              <a:rPr lang="en-GB" sz="3100" dirty="0"/>
              <a:t>may observe excellent agreement between J</a:t>
            </a:r>
            <a:r>
              <a:rPr lang="en-GB" sz="3100" baseline="-25000" dirty="0"/>
              <a:t>W1</a:t>
            </a:r>
            <a:r>
              <a:rPr lang="en-GB" sz="3100" dirty="0"/>
              <a:t>, J</a:t>
            </a:r>
            <a:r>
              <a:rPr lang="en-GB" sz="3100" baseline="-25000" dirty="0"/>
              <a:t>W2</a:t>
            </a:r>
            <a:r>
              <a:rPr lang="en-GB" sz="3100" dirty="0"/>
              <a:t> and J</a:t>
            </a:r>
            <a:r>
              <a:rPr lang="en-GB" sz="3100" baseline="-25000" dirty="0"/>
              <a:t>W3</a:t>
            </a:r>
            <a:r>
              <a:rPr lang="en-GB" sz="3100" dirty="0"/>
              <a:t>, as well as good agreement (within the limits of numerical error) between these values and J</a:t>
            </a:r>
            <a:r>
              <a:rPr lang="en-GB" sz="3100" baseline="-25000" dirty="0"/>
              <a:t>AVE</a:t>
            </a:r>
            <a:r>
              <a:rPr lang="en-GB" sz="3100" dirty="0"/>
              <a:t>.  The relations bet­ween J</a:t>
            </a:r>
            <a:r>
              <a:rPr lang="en-GB" sz="3100" baseline="-25000" dirty="0"/>
              <a:t>1</a:t>
            </a:r>
            <a:r>
              <a:rPr lang="en-GB" sz="3100" dirty="0"/>
              <a:t>-J</a:t>
            </a:r>
            <a:r>
              <a:rPr lang="en-GB" sz="3100" baseline="-25000" dirty="0"/>
              <a:t>3</a:t>
            </a:r>
            <a:r>
              <a:rPr lang="en-GB" sz="3100" dirty="0"/>
              <a:t> and </a:t>
            </a:r>
            <a:r>
              <a:rPr lang="en-GB" sz="3100" i="1" dirty="0"/>
              <a:t>l</a:t>
            </a:r>
            <a:r>
              <a:rPr lang="en-GB" sz="3100" baseline="-25000" dirty="0"/>
              <a:t>1</a:t>
            </a:r>
            <a:r>
              <a:rPr lang="en-GB" sz="3100" dirty="0"/>
              <a:t>-</a:t>
            </a:r>
            <a:r>
              <a:rPr lang="en-GB" sz="3100" i="1" dirty="0"/>
              <a:t>l</a:t>
            </a:r>
            <a:r>
              <a:rPr lang="en-GB" sz="3100" baseline="-25000" dirty="0"/>
              <a:t>3</a:t>
            </a:r>
            <a:r>
              <a:rPr lang="en-GB" sz="3100" dirty="0"/>
              <a:t> with </a:t>
            </a:r>
            <a:r>
              <a:rPr lang="en-GB" sz="3100"/>
              <a:t>J</a:t>
            </a:r>
            <a:r>
              <a:rPr lang="en-GB" sz="3100" baseline="-25000"/>
              <a:t>W1-3</a:t>
            </a:r>
            <a:r>
              <a:rPr lang="en-GB" sz="3100"/>
              <a:t> </a:t>
            </a:r>
            <a:r>
              <a:rPr lang="en-GB" sz="3100" smtClean="0"/>
              <a:t>are </a:t>
            </a:r>
            <a:r>
              <a:rPr lang="en-GB" sz="3100" dirty="0"/>
              <a:t>as follows: </a:t>
            </a:r>
            <a:endParaRPr lang="en-US" sz="3100" dirty="0"/>
          </a:p>
          <a:p>
            <a:r>
              <a:rPr lang="en-GB" sz="3100" dirty="0" smtClean="0"/>
              <a:t>J</a:t>
            </a:r>
            <a:r>
              <a:rPr lang="en-GB" sz="3100" baseline="-25000" dirty="0" smtClean="0"/>
              <a:t>W1</a:t>
            </a:r>
            <a:r>
              <a:rPr lang="en-GB" sz="3100" dirty="0" smtClean="0"/>
              <a:t>=J</a:t>
            </a:r>
            <a:r>
              <a:rPr lang="en-GB" sz="3100" baseline="-25000" dirty="0" smtClean="0"/>
              <a:t>1</a:t>
            </a:r>
            <a:r>
              <a:rPr lang="en-GB" sz="3100" dirty="0" smtClean="0"/>
              <a:t>+</a:t>
            </a:r>
            <a:r>
              <a:rPr lang="en-GB" sz="3100" i="1" dirty="0" smtClean="0"/>
              <a:t>l</a:t>
            </a:r>
            <a:r>
              <a:rPr lang="en-GB" sz="3100" baseline="-25000" dirty="0" smtClean="0"/>
              <a:t>1</a:t>
            </a:r>
            <a:r>
              <a:rPr lang="en-GB" sz="3100" dirty="0" smtClean="0"/>
              <a:t>		</a:t>
            </a:r>
            <a:endParaRPr lang="en-US" sz="3100" dirty="0" smtClean="0"/>
          </a:p>
          <a:p>
            <a:r>
              <a:rPr lang="en-GB" sz="3100" dirty="0" smtClean="0"/>
              <a:t>J</a:t>
            </a:r>
            <a:r>
              <a:rPr lang="en-GB" sz="3100" baseline="-25000" dirty="0" smtClean="0"/>
              <a:t>W2</a:t>
            </a:r>
            <a:r>
              <a:rPr lang="en-GB" sz="3100" dirty="0" smtClean="0"/>
              <a:t>=J</a:t>
            </a:r>
            <a:r>
              <a:rPr lang="en-GB" sz="3100" baseline="-25000" dirty="0" smtClean="0"/>
              <a:t>2</a:t>
            </a:r>
            <a:r>
              <a:rPr lang="en-GB" sz="3100" dirty="0" smtClean="0"/>
              <a:t>+</a:t>
            </a:r>
            <a:r>
              <a:rPr lang="en-GB" sz="3100" i="1" dirty="0" smtClean="0"/>
              <a:t>l</a:t>
            </a:r>
            <a:r>
              <a:rPr lang="en-GB" sz="3100" baseline="-25000" dirty="0" smtClean="0"/>
              <a:t>1</a:t>
            </a:r>
            <a:r>
              <a:rPr lang="en-GB" sz="3100" dirty="0" smtClean="0"/>
              <a:t>+</a:t>
            </a:r>
            <a:r>
              <a:rPr lang="en-GB" sz="3100" i="1" dirty="0" smtClean="0"/>
              <a:t>l</a:t>
            </a:r>
            <a:r>
              <a:rPr lang="en-GB" sz="3100" baseline="-25000" dirty="0" smtClean="0"/>
              <a:t>2</a:t>
            </a:r>
            <a:r>
              <a:rPr lang="en-GB" sz="3100" dirty="0" smtClean="0"/>
              <a:t>		</a:t>
            </a:r>
            <a:endParaRPr lang="en-US" sz="3100" dirty="0" smtClean="0"/>
          </a:p>
          <a:p>
            <a:r>
              <a:rPr lang="en-GB" sz="3100" dirty="0" smtClean="0"/>
              <a:t>J</a:t>
            </a:r>
            <a:r>
              <a:rPr lang="en-GB" sz="3100" baseline="-25000" dirty="0" smtClean="0"/>
              <a:t>W3</a:t>
            </a:r>
            <a:r>
              <a:rPr lang="en-GB" sz="3100" dirty="0" smtClean="0"/>
              <a:t>=J</a:t>
            </a:r>
            <a:r>
              <a:rPr lang="en-GB" sz="3100" baseline="-25000" dirty="0" smtClean="0"/>
              <a:t>3</a:t>
            </a:r>
            <a:r>
              <a:rPr lang="en-GB" sz="3100" dirty="0" smtClean="0"/>
              <a:t>+</a:t>
            </a:r>
            <a:r>
              <a:rPr lang="en-GB" sz="3100" i="1" dirty="0" smtClean="0"/>
              <a:t>l</a:t>
            </a:r>
            <a:r>
              <a:rPr lang="en-GB" sz="3100" baseline="-25000" dirty="0" smtClean="0"/>
              <a:t>1</a:t>
            </a:r>
            <a:r>
              <a:rPr lang="en-GB" sz="3100" dirty="0" smtClean="0"/>
              <a:t>+</a:t>
            </a:r>
            <a:r>
              <a:rPr lang="en-GB" sz="3100" i="1" dirty="0" smtClean="0"/>
              <a:t>l</a:t>
            </a:r>
            <a:r>
              <a:rPr lang="en-GB" sz="3100" baseline="-25000" dirty="0" smtClean="0"/>
              <a:t>2</a:t>
            </a:r>
            <a:r>
              <a:rPr lang="en-GB" sz="3100" dirty="0" smtClean="0"/>
              <a:t>+</a:t>
            </a:r>
            <a:r>
              <a:rPr lang="en-GB" sz="3100" i="1" dirty="0" smtClean="0"/>
              <a:t>l</a:t>
            </a:r>
            <a:r>
              <a:rPr lang="en-GB" sz="3100" baseline="-25000" dirty="0" smtClean="0"/>
              <a:t>3</a:t>
            </a:r>
            <a:r>
              <a:rPr lang="en-GB" sz="3100" dirty="0" smtClean="0"/>
              <a:t>	</a:t>
            </a:r>
            <a:endParaRPr lang="en-US" sz="3100"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7884149"/>
              </p:ext>
            </p:extLst>
          </p:nvPr>
        </p:nvGraphicFramePr>
        <p:xfrm>
          <a:off x="2915816" y="3429000"/>
          <a:ext cx="5976664" cy="3429000"/>
        </p:xfrm>
        <a:graphic>
          <a:graphicData uri="http://schemas.openxmlformats.org/drawingml/2006/table">
            <a:tbl>
              <a:tblPr>
                <a:tableStyleId>{5C22544A-7EE6-4342-B048-85BDC9FD1C3A}</a:tableStyleId>
              </a:tblPr>
              <a:tblGrid>
                <a:gridCol w="1572806"/>
                <a:gridCol w="1572806"/>
                <a:gridCol w="1415526"/>
                <a:gridCol w="1415526"/>
              </a:tblGrid>
              <a:tr h="685800">
                <a:tc>
                  <a:txBody>
                    <a:bodyPr/>
                    <a:lstStyle/>
                    <a:p>
                      <a:pPr marL="0" marR="0" algn="ctr">
                        <a:spcBef>
                          <a:spcPts val="0"/>
                        </a:spcBef>
                        <a:spcAft>
                          <a:spcPts val="0"/>
                        </a:spcAft>
                      </a:pPr>
                      <a:r>
                        <a:rPr lang="en-GB" sz="2000" dirty="0">
                          <a:effectLst/>
                        </a:rPr>
                        <a:t>J</a:t>
                      </a:r>
                      <a:r>
                        <a:rPr lang="en-GB" sz="2000" baseline="-25000" dirty="0">
                          <a:effectLst/>
                        </a:rPr>
                        <a:t>AVE</a:t>
                      </a:r>
                      <a:endParaRPr lang="en-US" sz="2000" dirty="0">
                        <a:effectLst/>
                      </a:endParaRPr>
                    </a:p>
                    <a:p>
                      <a:pPr marL="0" marR="0" algn="ctr">
                        <a:spcBef>
                          <a:spcPts val="0"/>
                        </a:spcBef>
                        <a:spcAft>
                          <a:spcPts val="0"/>
                        </a:spcAft>
                      </a:pPr>
                      <a:r>
                        <a:rPr lang="en-GB" sz="2000" dirty="0">
                          <a:effectLst/>
                        </a:rPr>
                        <a:t>(N/mm)</a:t>
                      </a:r>
                      <a:endParaRPr lang="en-US" sz="20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a:effectLst/>
                        </a:rPr>
                        <a:t>J</a:t>
                      </a:r>
                      <a:r>
                        <a:rPr lang="en-GB" sz="2000" baseline="-25000">
                          <a:effectLst/>
                        </a:rPr>
                        <a:t>W1</a:t>
                      </a:r>
                      <a:endParaRPr lang="en-US" sz="2000">
                        <a:effectLst/>
                      </a:endParaRPr>
                    </a:p>
                    <a:p>
                      <a:pPr marL="0" marR="0" algn="ctr">
                        <a:spcBef>
                          <a:spcPts val="0"/>
                        </a:spcBef>
                        <a:spcAft>
                          <a:spcPts val="0"/>
                        </a:spcAft>
                      </a:pPr>
                      <a:r>
                        <a:rPr lang="en-GB" sz="2000">
                          <a:effectLst/>
                        </a:rPr>
                        <a:t>(N/mm)</a:t>
                      </a:r>
                      <a:endParaRPr lang="en-US" sz="20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dirty="0">
                          <a:effectLst/>
                        </a:rPr>
                        <a:t>J</a:t>
                      </a:r>
                      <a:r>
                        <a:rPr lang="en-GB" sz="2000" baseline="-25000" dirty="0">
                          <a:effectLst/>
                        </a:rPr>
                        <a:t>W2</a:t>
                      </a:r>
                      <a:endParaRPr lang="en-US" sz="2000" dirty="0">
                        <a:effectLst/>
                      </a:endParaRPr>
                    </a:p>
                    <a:p>
                      <a:pPr marL="0" marR="0" algn="ctr">
                        <a:spcBef>
                          <a:spcPts val="0"/>
                        </a:spcBef>
                        <a:spcAft>
                          <a:spcPts val="0"/>
                        </a:spcAft>
                      </a:pPr>
                      <a:r>
                        <a:rPr lang="en-GB" sz="2000" dirty="0">
                          <a:effectLst/>
                        </a:rPr>
                        <a:t>(N/mm)</a:t>
                      </a:r>
                      <a:endParaRPr lang="en-US" sz="20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a:effectLst/>
                        </a:rPr>
                        <a:t>J</a:t>
                      </a:r>
                      <a:r>
                        <a:rPr lang="en-GB" sz="2000" baseline="-25000">
                          <a:effectLst/>
                        </a:rPr>
                        <a:t>W3</a:t>
                      </a:r>
                      <a:endParaRPr lang="en-US" sz="2000">
                        <a:effectLst/>
                      </a:endParaRPr>
                    </a:p>
                    <a:p>
                      <a:pPr marL="0" marR="0" algn="ctr">
                        <a:spcBef>
                          <a:spcPts val="0"/>
                        </a:spcBef>
                        <a:spcAft>
                          <a:spcPts val="0"/>
                        </a:spcAft>
                      </a:pPr>
                      <a:r>
                        <a:rPr lang="en-GB" sz="2000">
                          <a:effectLst/>
                        </a:rPr>
                        <a:t>(N/mm)</a:t>
                      </a:r>
                      <a:endParaRPr lang="en-US" sz="2000">
                        <a:effectLst/>
                        <a:latin typeface="Times New Roman" panose="02020603050405020304" pitchFamily="18" charset="0"/>
                        <a:ea typeface="Times New Roman" panose="02020603050405020304" pitchFamily="18" charset="0"/>
                      </a:endParaRPr>
                    </a:p>
                  </a:txBody>
                  <a:tcPr marL="17780" marR="17780" marT="0" marB="0"/>
                </a:tc>
              </a:tr>
              <a:tr h="342900">
                <a:tc>
                  <a:txBody>
                    <a:bodyPr/>
                    <a:lstStyle/>
                    <a:p>
                      <a:pPr marL="0" marR="0" algn="ctr">
                        <a:spcBef>
                          <a:spcPts val="0"/>
                        </a:spcBef>
                        <a:spcAft>
                          <a:spcPts val="0"/>
                        </a:spcAft>
                      </a:pPr>
                      <a:r>
                        <a:rPr lang="en-GB" sz="2000" dirty="0">
                          <a:effectLst/>
                        </a:rPr>
                        <a:t>39.715</a:t>
                      </a:r>
                      <a:endParaRPr lang="en-US" sz="20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a:effectLst/>
                        </a:rPr>
                        <a:t>40.516</a:t>
                      </a:r>
                      <a:endParaRPr lang="en-US" sz="20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a:effectLst/>
                        </a:rPr>
                        <a:t>41.829</a:t>
                      </a:r>
                      <a:endParaRPr lang="en-US" sz="20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a:effectLst/>
                        </a:rPr>
                        <a:t>44.580</a:t>
                      </a:r>
                      <a:endParaRPr lang="en-US" sz="2000">
                        <a:effectLst/>
                        <a:latin typeface="Times New Roman" panose="02020603050405020304" pitchFamily="18" charset="0"/>
                        <a:ea typeface="Times New Roman" panose="02020603050405020304" pitchFamily="18" charset="0"/>
                      </a:endParaRPr>
                    </a:p>
                  </a:txBody>
                  <a:tcPr marL="17780" marR="17780" marT="0" marB="0"/>
                </a:tc>
              </a:tr>
              <a:tr h="342900">
                <a:tc>
                  <a:txBody>
                    <a:bodyPr/>
                    <a:lstStyle/>
                    <a:p>
                      <a:pPr marL="0" marR="0" algn="ctr">
                        <a:spcBef>
                          <a:spcPts val="0"/>
                        </a:spcBef>
                        <a:spcAft>
                          <a:spcPts val="0"/>
                        </a:spcAft>
                      </a:pPr>
                      <a:r>
                        <a:rPr lang="en-GB" sz="2000" dirty="0">
                          <a:effectLst/>
                        </a:rPr>
                        <a:t>68.318</a:t>
                      </a:r>
                      <a:endParaRPr lang="en-US" sz="20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a:effectLst/>
                        </a:rPr>
                        <a:t>69.605</a:t>
                      </a:r>
                      <a:endParaRPr lang="en-US" sz="20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a:effectLst/>
                        </a:rPr>
                        <a:t>70.889</a:t>
                      </a:r>
                      <a:endParaRPr lang="en-US" sz="20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a:effectLst/>
                        </a:rPr>
                        <a:t>77.861</a:t>
                      </a:r>
                      <a:endParaRPr lang="en-US" sz="2000">
                        <a:effectLst/>
                        <a:latin typeface="Times New Roman" panose="02020603050405020304" pitchFamily="18" charset="0"/>
                        <a:ea typeface="Times New Roman" panose="02020603050405020304" pitchFamily="18" charset="0"/>
                      </a:endParaRPr>
                    </a:p>
                  </a:txBody>
                  <a:tcPr marL="17780" marR="17780" marT="0" marB="0"/>
                </a:tc>
              </a:tr>
              <a:tr h="342900">
                <a:tc>
                  <a:txBody>
                    <a:bodyPr/>
                    <a:lstStyle/>
                    <a:p>
                      <a:pPr marL="0" marR="0" algn="ctr">
                        <a:spcBef>
                          <a:spcPts val="0"/>
                        </a:spcBef>
                        <a:spcAft>
                          <a:spcPts val="0"/>
                        </a:spcAft>
                      </a:pPr>
                      <a:r>
                        <a:rPr lang="en-GB" sz="2000" dirty="0">
                          <a:effectLst/>
                        </a:rPr>
                        <a:t>92.567</a:t>
                      </a:r>
                      <a:endParaRPr lang="en-US" sz="20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dirty="0">
                          <a:effectLst/>
                        </a:rPr>
                        <a:t>94.899</a:t>
                      </a:r>
                      <a:endParaRPr lang="en-US" sz="20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a:effectLst/>
                        </a:rPr>
                        <a:t>95.830</a:t>
                      </a:r>
                      <a:endParaRPr lang="en-US" sz="20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a:effectLst/>
                        </a:rPr>
                        <a:t>103.016</a:t>
                      </a:r>
                      <a:endParaRPr lang="en-US" sz="2000">
                        <a:effectLst/>
                        <a:latin typeface="Times New Roman" panose="02020603050405020304" pitchFamily="18" charset="0"/>
                        <a:ea typeface="Times New Roman" panose="02020603050405020304" pitchFamily="18" charset="0"/>
                      </a:endParaRPr>
                    </a:p>
                  </a:txBody>
                  <a:tcPr marL="17780" marR="17780" marT="0" marB="0"/>
                </a:tc>
              </a:tr>
              <a:tr h="342900">
                <a:tc>
                  <a:txBody>
                    <a:bodyPr/>
                    <a:lstStyle/>
                    <a:p>
                      <a:pPr marL="0" marR="0" algn="ctr">
                        <a:spcBef>
                          <a:spcPts val="0"/>
                        </a:spcBef>
                        <a:spcAft>
                          <a:spcPts val="0"/>
                        </a:spcAft>
                      </a:pPr>
                      <a:r>
                        <a:rPr lang="en-GB" sz="2000" dirty="0">
                          <a:effectLst/>
                        </a:rPr>
                        <a:t>122.440</a:t>
                      </a:r>
                      <a:endParaRPr lang="en-US" sz="20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dirty="0">
                          <a:effectLst/>
                        </a:rPr>
                        <a:t>124.905</a:t>
                      </a:r>
                      <a:endParaRPr lang="en-US" sz="20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a:effectLst/>
                        </a:rPr>
                        <a:t>125.686</a:t>
                      </a:r>
                      <a:endParaRPr lang="en-US" sz="20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a:effectLst/>
                        </a:rPr>
                        <a:t>132.995</a:t>
                      </a:r>
                      <a:endParaRPr lang="en-US" sz="2000">
                        <a:effectLst/>
                        <a:latin typeface="Times New Roman" panose="02020603050405020304" pitchFamily="18" charset="0"/>
                        <a:ea typeface="Times New Roman" panose="02020603050405020304" pitchFamily="18" charset="0"/>
                      </a:endParaRPr>
                    </a:p>
                  </a:txBody>
                  <a:tcPr marL="17780" marR="17780" marT="0" marB="0"/>
                </a:tc>
              </a:tr>
              <a:tr h="342900">
                <a:tc>
                  <a:txBody>
                    <a:bodyPr/>
                    <a:lstStyle/>
                    <a:p>
                      <a:pPr marL="0" marR="0" algn="ctr">
                        <a:spcBef>
                          <a:spcPts val="0"/>
                        </a:spcBef>
                        <a:spcAft>
                          <a:spcPts val="0"/>
                        </a:spcAft>
                      </a:pPr>
                      <a:r>
                        <a:rPr lang="en-GB" sz="2000">
                          <a:effectLst/>
                        </a:rPr>
                        <a:t>148.362</a:t>
                      </a:r>
                      <a:endParaRPr lang="en-US" sz="20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dirty="0">
                          <a:effectLst/>
                        </a:rPr>
                        <a:t>149.486</a:t>
                      </a:r>
                      <a:endParaRPr lang="en-US" sz="20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a:effectLst/>
                        </a:rPr>
                        <a:t>150.180</a:t>
                      </a:r>
                      <a:endParaRPr lang="en-US" sz="20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a:effectLst/>
                        </a:rPr>
                        <a:t>157.324</a:t>
                      </a:r>
                      <a:endParaRPr lang="en-US" sz="2000">
                        <a:effectLst/>
                        <a:latin typeface="Times New Roman" panose="02020603050405020304" pitchFamily="18" charset="0"/>
                        <a:ea typeface="Times New Roman" panose="02020603050405020304" pitchFamily="18" charset="0"/>
                      </a:endParaRPr>
                    </a:p>
                  </a:txBody>
                  <a:tcPr marL="17780" marR="17780" marT="0" marB="0"/>
                </a:tc>
              </a:tr>
              <a:tr h="342900">
                <a:tc>
                  <a:txBody>
                    <a:bodyPr/>
                    <a:lstStyle/>
                    <a:p>
                      <a:pPr marL="0" marR="0" algn="ctr">
                        <a:spcBef>
                          <a:spcPts val="0"/>
                        </a:spcBef>
                        <a:spcAft>
                          <a:spcPts val="0"/>
                        </a:spcAft>
                      </a:pPr>
                      <a:r>
                        <a:rPr lang="en-GB" sz="2000">
                          <a:effectLst/>
                        </a:rPr>
                        <a:t>188.772</a:t>
                      </a:r>
                      <a:endParaRPr lang="en-US" sz="20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dirty="0">
                          <a:effectLst/>
                        </a:rPr>
                        <a:t>186.343</a:t>
                      </a:r>
                      <a:endParaRPr lang="en-US" sz="20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dirty="0">
                          <a:effectLst/>
                        </a:rPr>
                        <a:t>187.365</a:t>
                      </a:r>
                      <a:endParaRPr lang="en-US" sz="20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a:effectLst/>
                        </a:rPr>
                        <a:t>191.850</a:t>
                      </a:r>
                      <a:endParaRPr lang="en-US" sz="2000">
                        <a:effectLst/>
                        <a:latin typeface="Times New Roman" panose="02020603050405020304" pitchFamily="18" charset="0"/>
                        <a:ea typeface="Times New Roman" panose="02020603050405020304" pitchFamily="18" charset="0"/>
                      </a:endParaRPr>
                    </a:p>
                  </a:txBody>
                  <a:tcPr marL="17780" marR="17780" marT="0" marB="0"/>
                </a:tc>
              </a:tr>
              <a:tr h="342900">
                <a:tc>
                  <a:txBody>
                    <a:bodyPr/>
                    <a:lstStyle/>
                    <a:p>
                      <a:pPr marL="0" marR="0" algn="ctr">
                        <a:spcBef>
                          <a:spcPts val="0"/>
                        </a:spcBef>
                        <a:spcAft>
                          <a:spcPts val="0"/>
                        </a:spcAft>
                      </a:pPr>
                      <a:r>
                        <a:rPr lang="en-GB" sz="2000" dirty="0">
                          <a:effectLst/>
                        </a:rPr>
                        <a:t>209.220</a:t>
                      </a:r>
                      <a:endParaRPr lang="en-US" sz="20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dirty="0">
                          <a:effectLst/>
                        </a:rPr>
                        <a:t>204.787</a:t>
                      </a:r>
                      <a:endParaRPr lang="en-US" sz="20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dirty="0">
                          <a:effectLst/>
                        </a:rPr>
                        <a:t>205.844</a:t>
                      </a:r>
                      <a:endParaRPr lang="en-US" sz="20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dirty="0">
                          <a:effectLst/>
                        </a:rPr>
                        <a:t>208.772</a:t>
                      </a:r>
                      <a:endParaRPr lang="en-US" sz="2000" dirty="0">
                        <a:effectLst/>
                        <a:latin typeface="Times New Roman" panose="02020603050405020304" pitchFamily="18" charset="0"/>
                        <a:ea typeface="Times New Roman" panose="02020603050405020304" pitchFamily="18" charset="0"/>
                      </a:endParaRPr>
                    </a:p>
                  </a:txBody>
                  <a:tcPr marL="17780" marR="17780" marT="0" marB="0"/>
                </a:tc>
              </a:tr>
              <a:tr h="342900">
                <a:tc>
                  <a:txBody>
                    <a:bodyPr/>
                    <a:lstStyle/>
                    <a:p>
                      <a:pPr marL="0" marR="0" algn="ctr">
                        <a:spcBef>
                          <a:spcPts val="0"/>
                        </a:spcBef>
                        <a:spcAft>
                          <a:spcPts val="0"/>
                        </a:spcAft>
                      </a:pPr>
                      <a:r>
                        <a:rPr lang="en-GB" sz="2000">
                          <a:effectLst/>
                        </a:rPr>
                        <a:t>232.632</a:t>
                      </a:r>
                      <a:endParaRPr lang="en-US" sz="20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a:effectLst/>
                        </a:rPr>
                        <a:t>225.968</a:t>
                      </a:r>
                      <a:endParaRPr lang="en-US" sz="200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dirty="0">
                          <a:effectLst/>
                        </a:rPr>
                        <a:t>227.167</a:t>
                      </a:r>
                      <a:endParaRPr lang="en-US" sz="2000" dirty="0">
                        <a:effectLst/>
                        <a:latin typeface="Times New Roman" panose="02020603050405020304" pitchFamily="18" charset="0"/>
                        <a:ea typeface="Times New Roman" panose="02020603050405020304" pitchFamily="18" charset="0"/>
                      </a:endParaRPr>
                    </a:p>
                  </a:txBody>
                  <a:tcPr marL="17780" marR="17780" marT="0" marB="0"/>
                </a:tc>
                <a:tc>
                  <a:txBody>
                    <a:bodyPr/>
                    <a:lstStyle/>
                    <a:p>
                      <a:pPr marL="0" marR="0" algn="ctr">
                        <a:spcBef>
                          <a:spcPts val="0"/>
                        </a:spcBef>
                        <a:spcAft>
                          <a:spcPts val="0"/>
                        </a:spcAft>
                      </a:pPr>
                      <a:r>
                        <a:rPr lang="en-GB" sz="2000" dirty="0">
                          <a:effectLst/>
                        </a:rPr>
                        <a:t>228.326</a:t>
                      </a:r>
                      <a:endParaRPr lang="en-US" sz="2000" dirty="0">
                        <a:effectLst/>
                        <a:latin typeface="Times New Roman" panose="02020603050405020304" pitchFamily="18" charset="0"/>
                        <a:ea typeface="Times New Roman" panose="02020603050405020304" pitchFamily="18" charset="0"/>
                      </a:endParaRPr>
                    </a:p>
                  </a:txBody>
                  <a:tcPr marL="17780" marR="17780" marT="0" marB="0"/>
                </a:tc>
              </a:tr>
            </a:tbl>
          </a:graphicData>
        </a:graphic>
      </p:graphicFrame>
    </p:spTree>
    <p:extLst>
      <p:ext uri="{BB962C8B-B14F-4D97-AF65-F5344CB8AC3E}">
        <p14:creationId xmlns:p14="http://schemas.microsoft.com/office/powerpoint/2010/main" val="758738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3174</TotalTime>
  <Words>852</Words>
  <Application>Microsoft Office PowerPoint</Application>
  <PresentationFormat>On-screen Show (4:3)</PresentationFormat>
  <Paragraphs>162</Paragraphs>
  <Slides>13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13</vt:i4>
      </vt:variant>
    </vt:vector>
  </HeadingPairs>
  <TitlesOfParts>
    <vt:vector size="24" baseType="lpstr">
      <vt:lpstr>Arial</vt:lpstr>
      <vt:lpstr>Calibri</vt:lpstr>
      <vt:lpstr>Dutch</vt:lpstr>
      <vt:lpstr>Georgia</vt:lpstr>
      <vt:lpstr>Swiss</vt:lpstr>
      <vt:lpstr>Times New Roman</vt:lpstr>
      <vt:lpstr>Times New Roman Bold</vt:lpstr>
      <vt:lpstr>Office Theme</vt:lpstr>
      <vt:lpstr>Microsoft Equation 3.0</vt:lpstr>
      <vt:lpstr>Equation</vt:lpstr>
      <vt:lpstr>Microsoft Equation 2.0</vt:lpstr>
      <vt:lpstr>J integral and its role  in fracture mechanics </vt:lpstr>
      <vt:lpstr>PowerPoint Presentation</vt:lpstr>
      <vt:lpstr>J integral as the conservation law</vt:lpstr>
      <vt:lpstr>J integral path independency</vt:lpstr>
      <vt:lpstr>Physical meaning of J integral and practical consequences</vt:lpstr>
      <vt:lpstr>Multimaterial body – welded joint</vt:lpstr>
      <vt:lpstr>Numerical example</vt:lpstr>
      <vt:lpstr>Undermatched welded joint</vt:lpstr>
      <vt:lpstr>PowerPoint Presentation</vt:lpstr>
      <vt:lpstr>Direct measurement of J integral: tensile panel, elasto-ideal plastic material</vt:lpstr>
      <vt:lpstr>Modifications – strengthening, heterogeneity, biaxial stress state</vt:lpstr>
      <vt:lpstr>J integral as crack driving force and J-R curve</vt:lpstr>
      <vt:lpstr>Paper published online (www.divk.org.rs) on this occasion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blagoj</dc:creator>
  <cp:lastModifiedBy>Windows User</cp:lastModifiedBy>
  <cp:revision>76</cp:revision>
  <dcterms:created xsi:type="dcterms:W3CDTF">2020-11-27T16:53:24Z</dcterms:created>
  <dcterms:modified xsi:type="dcterms:W3CDTF">2020-12-03T10:03:04Z</dcterms:modified>
</cp:coreProperties>
</file>